
<file path=[Content_Types].xml><?xml version="1.0" encoding="utf-8"?>
<Types xmlns="http://schemas.openxmlformats.org/package/2006/content-types">
  <Default Extension="vml" ContentType="application/vnd.openxmlformats-officedocument.vmlDrawing"/>
  <Default Extension="png" ContentType="image/png"/>
  <Default Extension="jpeg" ContentType="image/jpeg"/>
  <Default Extension="JPG" ContentType="image/.jp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405" r:id="rId3"/>
    <p:sldId id="274" r:id="rId4"/>
    <p:sldId id="282" r:id="rId6"/>
    <p:sldId id="515" r:id="rId7"/>
    <p:sldId id="571" r:id="rId8"/>
    <p:sldId id="516" r:id="rId9"/>
    <p:sldId id="517" r:id="rId10"/>
    <p:sldId id="570" r:id="rId11"/>
    <p:sldId id="575" r:id="rId12"/>
    <p:sldId id="576" r:id="rId13"/>
    <p:sldId id="572" r:id="rId14"/>
    <p:sldId id="540" r:id="rId15"/>
    <p:sldId id="541" r:id="rId16"/>
    <p:sldId id="542" r:id="rId17"/>
    <p:sldId id="544" r:id="rId18"/>
    <p:sldId id="545" r:id="rId19"/>
    <p:sldId id="574" r:id="rId20"/>
    <p:sldId id="546" r:id="rId21"/>
    <p:sldId id="269" r:id="rId22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86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phia Fu" initials="S" lastIdx="1" clrIdx="0"/>
  <p:cmAuthor id="2" name="zhang.zhihui3" initials="z" lastIdx="1" clrIdx="1"/>
  <p:cmAuthor id="3" name="huang.jiancun@byd.com" initials="h" lastIdx="1" clrIdx="2"/>
  <p:cmAuthor id="4" name="byd_lenovo" initials="b" lastIdx="1" clrIdx="3"/>
  <p:cmAuthor id="0" name="Microsoft Office 用户" initials="Office [7]" lastIdx="2" clrIdx="1"/>
  <p:cmAuthor id="7" name="XuRong" initials="" lastIdx="1" clrIdx="1"/>
  <p:cmAuthor id="8" name="姜伟光" initials="姜" lastIdx="1" clrIdx="0"/>
  <p:cmAuthor id="10" name="ming qiu" initials="" lastIdx="17" clrIdx="1"/>
  <p:cmAuthor id="5" name="Zhangshusheng (Norman, CBS)" initials="ZC" lastIdx="2" clrIdx="4"/>
  <p:cmAuthor id="6" name="Zhengpufang (Fang, HW University)" initials="Z(HU" lastIdx="1" clrIdx="5"/>
  <p:cmAuthor id="191251535" name="沈霄雷" initials="沈" lastIdx="833089" clrIdx="0"/>
  <p:cmAuthor id="9" name="Li yanfei" initials="Ly" lastIdx="5" clrIdx="8"/>
  <p:cmAuthor id="11" name="lao.yumin" initials="l" lastIdx="4" clrIdx="10"/>
  <p:cmAuthor id="12" name="sha.binbin" initials="s" lastIdx="1" clrIdx="11"/>
  <p:cmAuthor id="43" name="朱海平" initials="朱" lastIdx="1" clrIdx="16"/>
  <p:cmAuthor id="44" name="未知用户8" initials="未" lastIdx="1" clrIdx="0"/>
  <p:cmAuthor id="45" name="未知用户7" initials="未" lastIdx="1" clrIdx="0"/>
  <p:cmAuthor id="46" name="吴杰" initials="吴" lastIdx="1" clrIdx="0"/>
  <p:cmAuthor id="47" name="未知用户18" initials="未" lastIdx="18" clrIdx="0"/>
  <p:cmAuthor id="48" name="付文双" initials="付" lastIdx="1" clrIdx="0"/>
  <p:cmAuthor id="49" name="WANG Xin" initials="W" lastIdx="13" clrIdx="0"/>
  <p:cmAuthor id="14" name="未知用户1" initials="未" lastIdx="1" clrIdx="3"/>
  <p:cmAuthor id="15" name="吕志勇" initials="吕" lastIdx="8" clrIdx="0"/>
  <p:cmAuthor id="16" name="何已龙" initials="何" lastIdx="2" clrIdx="2"/>
  <p:cmAuthor id="17" name="陈桂枝" initials="陈" lastIdx="1" clrIdx="0"/>
  <p:cmAuthor id="18" name="未知用户" initials="未" lastIdx="2" clrIdx="0"/>
  <p:cmAuthor id="19" name="Microsoft 帐户" initials="M" lastIdx="1" clrIdx="0"/>
  <p:cmAuthor id="20" name="李威" initials="李" lastIdx="1" clrIdx="3"/>
  <p:cmAuthor id="21" name="刘传坤" initials="刘" lastIdx="15" clrIdx="0"/>
  <p:cmAuthor id="22" name="番茄花园" initials="番" lastIdx="1" clrIdx="0"/>
  <p:cmAuthor id="23" name="徐杰" initials="徐" lastIdx="1" clrIdx="0"/>
  <p:cmAuthor id="24" name="王明明" initials="王" lastIdx="3" clrIdx="0"/>
  <p:cmAuthor id="25" name="evil" initials="e" lastIdx="0" clrIdx="0"/>
  <p:cmAuthor id="26" name="叶得会" initials="叶" lastIdx="8" clrIdx="0"/>
  <p:cmAuthor id="27" name="Qingyunli" initials="Q" lastIdx="24" clrIdx="0"/>
  <p:cmAuthor id="28" name="未知用户2" initials="未" lastIdx="24" clrIdx="0"/>
  <p:cmAuthor id="29" name="未知用户3" initials="未" lastIdx="1" clrIdx="0"/>
  <p:cmAuthor id="30" name="dell" initials="d" lastIdx="1" clrIdx="0"/>
  <p:cmAuthor id="31" name="丁芙蓉" initials="丁" lastIdx="4" clrIdx="1"/>
  <p:cmAuthor id="32" name="毕军(0212009)" initials="毕" lastIdx="10" clrIdx="0"/>
  <p:cmAuthor id="33" name="dadi" initials="d" lastIdx="2" clrIdx="1"/>
  <p:cmAuthor id="34" name="邹洋" initials="邹" lastIdx="2" clrIdx="0"/>
  <p:cmAuthor id="35" name="孟祥超" initials="孟" lastIdx="2" clrIdx="1"/>
  <p:cmAuthor id="36" name="张艳芳" initials="张" lastIdx="3" clrIdx="0"/>
  <p:cmAuthor id="37" name="刘广艳" initials="刘" lastIdx="10" clrIdx="1"/>
  <p:cmAuthor id="38" name="邹积逊" initials="邹" lastIdx="1" clrIdx="0"/>
  <p:cmAuthor id="39" name="李丹" initials="李" lastIdx="1" clrIdx="0"/>
  <p:cmAuthor id="40" name="dingbo" initials="d" lastIdx="1" clrIdx="0"/>
  <p:cmAuthor id="41" name="杜雪梅" initials="杜" lastIdx="1" clrIdx="0"/>
  <p:cmAuthor id="42" name="未知用户22" initials="未" lastIdx="34" clrIdx="0"/>
  <p:cmAuthor id="51" name="peng.ling4" initials="p" lastIdx="1" clrIdx="50"/>
  <p:cmAuthor id="52" name="wang.jiahao8" initials="w" lastIdx="1" clrIdx="5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8136"/>
    <a:srgbClr val="E00EF2"/>
    <a:srgbClr val="4B3290"/>
    <a:srgbClr val="F04E23"/>
    <a:srgbClr val="008641"/>
    <a:srgbClr val="2E75B6"/>
    <a:srgbClr val="333F4F"/>
    <a:srgbClr val="F7F7F7"/>
    <a:srgbClr val="0153A4"/>
    <a:srgbClr val="0C3D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444"/>
    <p:restoredTop sz="94660"/>
  </p:normalViewPr>
  <p:slideViewPr>
    <p:cSldViewPr snapToGrid="0" showGuides="1">
      <p:cViewPr varScale="1">
        <p:scale>
          <a:sx n="138" d="100"/>
          <a:sy n="138" d="100"/>
        </p:scale>
        <p:origin x="110" y="223"/>
      </p:cViewPr>
      <p:guideLst>
        <p:guide orient="horz" pos="2158"/>
        <p:guide pos="38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B23D42-BC25-41C4-9A3F-A3E78CFB9E14}" type="doc">
      <dgm:prSet loTypeId="process" loCatId="process" qsTypeId="urn:microsoft.com/office/officeart/2005/8/quickstyle/simple2" qsCatId="simple" csTypeId="urn:microsoft.com/office/officeart/2005/8/colors/colorful5" csCatId="accent1" phldr="0"/>
      <dgm:spPr/>
    </dgm:pt>
    <dgm:pt modelId="{4B5DF693-4886-4E9C-B265-25DF30A69707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>
              <a:latin typeface="宋体" panose="02010600030101010101" pitchFamily="2" charset="-122"/>
              <a:ea typeface="宋体" panose="02010600030101010101" pitchFamily="2" charset="-122"/>
              <a:sym typeface="+mn-ea"/>
            </a:rPr>
            <a:t>数据采集方案设计</a:t>
          </a:r>
          <a:r>
            <a:rPr lang="zh-CN" altLang="en-US" sz="1800">
              <a:latin typeface="宋体" panose="02010600030101010101" pitchFamily="2" charset="-122"/>
              <a:ea typeface="宋体" panose="02010600030101010101" pitchFamily="2" charset="-122"/>
            </a:rPr>
            <a:t/>
          </a:r>
          <a:endParaRPr lang="zh-CN" altLang="en-US" sz="180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C45242E4-C1BE-46EE-AFF4-3FF6BC67FF5A}" cxnId="{3EC17D9C-D718-48CC-8B51-E28BC599A1BF}" type="parTrans">
      <dgm:prSet/>
      <dgm:spPr/>
    </dgm:pt>
    <dgm:pt modelId="{66F3CD11-6360-47FC-B16E-09D287CFF570}" cxnId="{3EC17D9C-D718-48CC-8B51-E28BC599A1BF}" type="sibTrans">
      <dgm:prSet/>
      <dgm:spPr/>
    </dgm:pt>
    <dgm:pt modelId="{D21DC186-0676-45FC-9354-C0188C2FF392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>
              <a:latin typeface="宋体" panose="02010600030101010101" pitchFamily="2" charset="-122"/>
              <a:ea typeface="宋体" panose="02010600030101010101" pitchFamily="2" charset="-122"/>
              <a:sym typeface="+mn-ea"/>
            </a:rPr>
            <a:t>采集方法与程序实现</a:t>
          </a:r>
          <a:r>
            <a:rPr lang="zh-CN" altLang="en-US" sz="1800">
              <a:latin typeface="宋体" panose="02010600030101010101" pitchFamily="2" charset="-122"/>
              <a:ea typeface="宋体" panose="02010600030101010101" pitchFamily="2" charset="-122"/>
            </a:rPr>
            <a:t/>
          </a:r>
          <a:endParaRPr lang="zh-CN" altLang="en-US" sz="180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33F77309-AEA6-42F5-AB74-D99CE411FBE2}" cxnId="{A0722E14-6B15-4064-84D2-F87F54D9B41C}" type="parTrans">
      <dgm:prSet/>
      <dgm:spPr/>
    </dgm:pt>
    <dgm:pt modelId="{2E62AB09-D0F6-438F-9C66-EA56C3C41BD4}" cxnId="{A0722E14-6B15-4064-84D2-F87F54D9B41C}" type="sibTrans">
      <dgm:prSet/>
      <dgm:spPr/>
    </dgm:pt>
    <dgm:pt modelId="{CB84C01F-80D0-4070-80A6-CB6614DA8F48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>
              <a:latin typeface="宋体" panose="02010600030101010101" pitchFamily="2" charset="-122"/>
              <a:ea typeface="宋体" panose="02010600030101010101" pitchFamily="2" charset="-122"/>
              <a:sym typeface="+mn-ea"/>
            </a:rPr>
            <a:t>数据存储与清洗整理</a:t>
          </a:r>
          <a:r>
            <a:rPr lang="zh-CN" altLang="en-US" sz="1800">
              <a:latin typeface="宋体" panose="02010600030101010101" pitchFamily="2" charset="-122"/>
              <a:ea typeface="宋体" panose="02010600030101010101" pitchFamily="2" charset="-122"/>
            </a:rPr>
            <a:t/>
          </a:r>
          <a:endParaRPr lang="zh-CN" altLang="en-US" sz="180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BD679D04-73EA-4B88-AC52-631A0355AF75}" cxnId="{671960D2-2BB9-4F13-8DE9-60C75FDA4B7D}" type="parTrans">
      <dgm:prSet/>
      <dgm:spPr/>
    </dgm:pt>
    <dgm:pt modelId="{3D21CAD6-6F72-4608-B9D4-571910F9A702}" cxnId="{671960D2-2BB9-4F13-8DE9-60C75FDA4B7D}" type="sibTrans">
      <dgm:prSet/>
      <dgm:spPr/>
    </dgm:pt>
    <dgm:pt modelId="{B84BFEFB-261E-437C-AD9E-90ED8A3C8045}" type="pres">
      <dgm:prSet presAssocID="{9DB23D42-BC25-41C4-9A3F-A3E78CFB9E14}" presName="Name0" presStyleCnt="0">
        <dgm:presLayoutVars>
          <dgm:dir/>
          <dgm:resizeHandles val="exact"/>
        </dgm:presLayoutVars>
      </dgm:prSet>
      <dgm:spPr/>
    </dgm:pt>
    <dgm:pt modelId="{1450B55C-E4AF-4C4A-86D5-6F08C883C8A1}" type="pres">
      <dgm:prSet presAssocID="{4B5DF693-4886-4E9C-B265-25DF30A69707}" presName="parTxOnly" presStyleLbl="node1" presStyleIdx="0" presStyleCnt="3">
        <dgm:presLayoutVars>
          <dgm:bulletEnabled val="1"/>
        </dgm:presLayoutVars>
      </dgm:prSet>
      <dgm:spPr/>
    </dgm:pt>
    <dgm:pt modelId="{B9E1FA38-2042-466B-8091-F149A9FE2767}" type="pres">
      <dgm:prSet presAssocID="{66F3CD11-6360-47FC-B16E-09D287CFF570}" presName="parSpace" presStyleCnt="0"/>
      <dgm:spPr/>
    </dgm:pt>
    <dgm:pt modelId="{97ED5984-E182-4084-893A-3007DB7F6057}" type="pres">
      <dgm:prSet presAssocID="{D21DC186-0676-45FC-9354-C0188C2FF392}" presName="parTxOnly" presStyleLbl="node1" presStyleIdx="1" presStyleCnt="3">
        <dgm:presLayoutVars>
          <dgm:bulletEnabled val="1"/>
        </dgm:presLayoutVars>
      </dgm:prSet>
      <dgm:spPr/>
    </dgm:pt>
    <dgm:pt modelId="{D2344F82-2A90-412D-B813-61B1B47F68C7}" type="pres">
      <dgm:prSet presAssocID="{2E62AB09-D0F6-438F-9C66-EA56C3C41BD4}" presName="parSpace" presStyleCnt="0"/>
      <dgm:spPr/>
    </dgm:pt>
    <dgm:pt modelId="{BA1BBACD-C964-4429-B8AC-A0F655E890BE}" type="pres">
      <dgm:prSet presAssocID="{CB84C01F-80D0-4070-80A6-CB6614DA8F48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3EC17D9C-D718-48CC-8B51-E28BC599A1BF}" srcId="{9DB23D42-BC25-41C4-9A3F-A3E78CFB9E14}" destId="{4B5DF693-4886-4E9C-B265-25DF30A69707}" srcOrd="0" destOrd="0" parTransId="{C45242E4-C1BE-46EE-AFF4-3FF6BC67FF5A}" sibTransId="{66F3CD11-6360-47FC-B16E-09D287CFF570}"/>
    <dgm:cxn modelId="{A0722E14-6B15-4064-84D2-F87F54D9B41C}" srcId="{9DB23D42-BC25-41C4-9A3F-A3E78CFB9E14}" destId="{D21DC186-0676-45FC-9354-C0188C2FF392}" srcOrd="1" destOrd="0" parTransId="{33F77309-AEA6-42F5-AB74-D99CE411FBE2}" sibTransId="{2E62AB09-D0F6-438F-9C66-EA56C3C41BD4}"/>
    <dgm:cxn modelId="{671960D2-2BB9-4F13-8DE9-60C75FDA4B7D}" srcId="{9DB23D42-BC25-41C4-9A3F-A3E78CFB9E14}" destId="{CB84C01F-80D0-4070-80A6-CB6614DA8F48}" srcOrd="2" destOrd="0" parTransId="{BD679D04-73EA-4B88-AC52-631A0355AF75}" sibTransId="{3D21CAD6-6F72-4608-B9D4-571910F9A702}"/>
    <dgm:cxn modelId="{C8FA2AF9-8C39-481A-B861-6557919210C6}" type="presOf" srcId="{9DB23D42-BC25-41C4-9A3F-A3E78CFB9E14}" destId="{B84BFEFB-261E-437C-AD9E-90ED8A3C8045}" srcOrd="0" destOrd="0" presId="urn:microsoft.com/office/officeart/2005/8/layout/hChevron3"/>
    <dgm:cxn modelId="{276395F5-5BE8-4223-8024-90D313BD4E0D}" type="presParOf" srcId="{B84BFEFB-261E-437C-AD9E-90ED8A3C8045}" destId="{1450B55C-E4AF-4C4A-86D5-6F08C883C8A1}" srcOrd="0" destOrd="0" presId="urn:microsoft.com/office/officeart/2005/8/layout/hChevron3"/>
    <dgm:cxn modelId="{2DB2B19C-CEAE-46AE-9F66-3693483E7080}" type="presOf" srcId="{4B5DF693-4886-4E9C-B265-25DF30A69707}" destId="{1450B55C-E4AF-4C4A-86D5-6F08C883C8A1}" srcOrd="0" destOrd="0" presId="urn:microsoft.com/office/officeart/2005/8/layout/hChevron3"/>
    <dgm:cxn modelId="{DD6FCC9F-BF68-41B8-8373-71041B89DBBD}" type="presParOf" srcId="{B84BFEFB-261E-437C-AD9E-90ED8A3C8045}" destId="{B9E1FA38-2042-466B-8091-F149A9FE2767}" srcOrd="1" destOrd="0" presId="urn:microsoft.com/office/officeart/2005/8/layout/hChevron3"/>
    <dgm:cxn modelId="{492C9937-BBDF-432F-9D8F-0AA6E5EFBC0D}" type="presParOf" srcId="{B84BFEFB-261E-437C-AD9E-90ED8A3C8045}" destId="{97ED5984-E182-4084-893A-3007DB7F6057}" srcOrd="2" destOrd="0" presId="urn:microsoft.com/office/officeart/2005/8/layout/hChevron3"/>
    <dgm:cxn modelId="{D26873B6-E130-4658-BC04-8D8C85F53D3C}" type="presOf" srcId="{D21DC186-0676-45FC-9354-C0188C2FF392}" destId="{97ED5984-E182-4084-893A-3007DB7F6057}" srcOrd="0" destOrd="0" presId="urn:microsoft.com/office/officeart/2005/8/layout/hChevron3"/>
    <dgm:cxn modelId="{0C570CC3-08EC-4DC5-A436-8873C010AD3B}" type="presParOf" srcId="{B84BFEFB-261E-437C-AD9E-90ED8A3C8045}" destId="{D2344F82-2A90-412D-B813-61B1B47F68C7}" srcOrd="3" destOrd="0" presId="urn:microsoft.com/office/officeart/2005/8/layout/hChevron3"/>
    <dgm:cxn modelId="{01ADBC71-C0CF-4651-8325-12823DC358C2}" type="presParOf" srcId="{B84BFEFB-261E-437C-AD9E-90ED8A3C8045}" destId="{BA1BBACD-C964-4429-B8AC-A0F655E890BE}" srcOrd="4" destOrd="0" presId="urn:microsoft.com/office/officeart/2005/8/layout/hChevron3"/>
    <dgm:cxn modelId="{778D45A2-8F99-470E-AF7A-F95A26C4AB57}" type="presOf" srcId="{CB84C01F-80D0-4070-80A6-CB6614DA8F48}" destId="{BA1BBACD-C964-4429-B8AC-A0F655E890B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B23D42-BC25-41C4-9A3F-A3E78CFB9E14}" type="doc">
      <dgm:prSet loTypeId="urn:microsoft.com/office/officeart/2005/8/layout/hChevron3" loCatId="process" qsTypeId="urn:microsoft.com/office/officeart/2005/8/quickstyle/simple2" qsCatId="simple" csTypeId="urn:microsoft.com/office/officeart/2005/8/colors/colorful4" csCatId="accent1" phldr="0"/>
      <dgm:spPr/>
    </dgm:pt>
    <dgm:pt modelId="{4B5DF693-4886-4E9C-B265-25DF30A69707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ym typeface="+mn-ea"/>
            </a:rPr>
            <a:t>基于EHS取消油温传感器</a:t>
          </a:r>
          <a:r>
            <a:rPr lang="zh-CN" altLang="en-US"/>
            <a:t/>
          </a:r>
          <a:endParaRPr lang="zh-CN" altLang="en-US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ym typeface="+mn-ea"/>
            </a:rPr>
            <a:t>预测模型的研究与检验分析</a:t>
          </a:r>
          <a:r>
            <a:rPr lang="zh-CN" altLang="en-US"/>
            <a:t/>
          </a:r>
          <a:endParaRPr lang="zh-CN" altLang="en-US"/>
        </a:p>
      </dgm:t>
    </dgm:pt>
    <dgm:pt modelId="{C45242E4-C1BE-46EE-AFF4-3FF6BC67FF5A}" cxnId="{3F6BA13D-13E1-4C01-B8FD-6C791D61C3B0}" type="parTrans">
      <dgm:prSet/>
      <dgm:spPr/>
    </dgm:pt>
    <dgm:pt modelId="{66F3CD11-6360-47FC-B16E-09D287CFF570}" cxnId="{3F6BA13D-13E1-4C01-B8FD-6C791D61C3B0}" type="sibTrans">
      <dgm:prSet/>
      <dgm:spPr/>
    </dgm:pt>
    <dgm:pt modelId="{D21DC186-0676-45FC-9354-C0188C2FF39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ym typeface="+mn-ea"/>
            </a:rPr>
            <a:t>数据自助分析与看板制作</a:t>
          </a:r>
          <a:r>
            <a:rPr lang="zh-CN" altLang="en-US"/>
            <a:t/>
          </a:r>
          <a:endParaRPr lang="zh-CN" altLang="en-US"/>
        </a:p>
      </dgm:t>
    </dgm:pt>
    <dgm:pt modelId="{33F77309-AEA6-42F5-AB74-D99CE411FBE2}" cxnId="{CB4DCF66-B1C5-42C4-A182-A8C55A87707E}" type="parTrans">
      <dgm:prSet/>
      <dgm:spPr/>
    </dgm:pt>
    <dgm:pt modelId="{2E62AB09-D0F6-438F-9C66-EA56C3C41BD4}" cxnId="{CB4DCF66-B1C5-42C4-A182-A8C55A87707E}" type="sibTrans">
      <dgm:prSet/>
      <dgm:spPr/>
    </dgm:pt>
    <dgm:pt modelId="{CB84C01F-80D0-4070-80A6-CB6614DA8F48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ym typeface="+mn-ea"/>
            </a:rPr>
            <a:t>自动分析平台与集成系统</a:t>
          </a:r>
          <a:r>
            <a:rPr lang="zh-CN" altLang="en-US"/>
            <a:t/>
          </a:r>
          <a:endParaRPr lang="zh-CN" altLang="en-US"/>
        </a:p>
      </dgm:t>
    </dgm:pt>
    <dgm:pt modelId="{BD679D04-73EA-4B88-AC52-631A0355AF75}" cxnId="{35FB7F2E-A69C-441C-AF95-2512218E28B4}" type="parTrans">
      <dgm:prSet/>
      <dgm:spPr/>
    </dgm:pt>
    <dgm:pt modelId="{3D21CAD6-6F72-4608-B9D4-571910F9A702}" cxnId="{35FB7F2E-A69C-441C-AF95-2512218E28B4}" type="sibTrans">
      <dgm:prSet/>
      <dgm:spPr/>
    </dgm:pt>
    <dgm:pt modelId="{B84BFEFB-261E-437C-AD9E-90ED8A3C8045}" type="pres">
      <dgm:prSet presAssocID="{9DB23D42-BC25-41C4-9A3F-A3E78CFB9E14}" presName="Name0" presStyleCnt="0">
        <dgm:presLayoutVars>
          <dgm:dir/>
          <dgm:resizeHandles val="exact"/>
        </dgm:presLayoutVars>
      </dgm:prSet>
      <dgm:spPr/>
    </dgm:pt>
    <dgm:pt modelId="{1450B55C-E4AF-4C4A-86D5-6F08C883C8A1}" type="pres">
      <dgm:prSet presAssocID="{4B5DF693-4886-4E9C-B265-25DF30A69707}" presName="parTxOnly" presStyleLbl="node1" presStyleIdx="0" presStyleCnt="3">
        <dgm:presLayoutVars>
          <dgm:bulletEnabled val="1"/>
        </dgm:presLayoutVars>
      </dgm:prSet>
      <dgm:spPr/>
    </dgm:pt>
    <dgm:pt modelId="{B9E1FA38-2042-466B-8091-F149A9FE2767}" type="pres">
      <dgm:prSet presAssocID="{66F3CD11-6360-47FC-B16E-09D287CFF570}" presName="parSpace" presStyleCnt="0"/>
      <dgm:spPr/>
    </dgm:pt>
    <dgm:pt modelId="{97ED5984-E182-4084-893A-3007DB7F6057}" type="pres">
      <dgm:prSet presAssocID="{D21DC186-0676-45FC-9354-C0188C2FF392}" presName="parTxOnly" presStyleLbl="node1" presStyleIdx="1" presStyleCnt="3">
        <dgm:presLayoutVars>
          <dgm:bulletEnabled val="1"/>
        </dgm:presLayoutVars>
      </dgm:prSet>
      <dgm:spPr/>
    </dgm:pt>
    <dgm:pt modelId="{D2344F82-2A90-412D-B813-61B1B47F68C7}" type="pres">
      <dgm:prSet presAssocID="{2E62AB09-D0F6-438F-9C66-EA56C3C41BD4}" presName="parSpace" presStyleCnt="0"/>
      <dgm:spPr/>
    </dgm:pt>
    <dgm:pt modelId="{BA1BBACD-C964-4429-B8AC-A0F655E890BE}" type="pres">
      <dgm:prSet presAssocID="{CB84C01F-80D0-4070-80A6-CB6614DA8F48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3F6BA13D-13E1-4C01-B8FD-6C791D61C3B0}" srcId="{9DB23D42-BC25-41C4-9A3F-A3E78CFB9E14}" destId="{4B5DF693-4886-4E9C-B265-25DF30A69707}" srcOrd="0" destOrd="0" parTransId="{C45242E4-C1BE-46EE-AFF4-3FF6BC67FF5A}" sibTransId="{66F3CD11-6360-47FC-B16E-09D287CFF570}"/>
    <dgm:cxn modelId="{CB4DCF66-B1C5-42C4-A182-A8C55A87707E}" srcId="{9DB23D42-BC25-41C4-9A3F-A3E78CFB9E14}" destId="{D21DC186-0676-45FC-9354-C0188C2FF392}" srcOrd="1" destOrd="0" parTransId="{33F77309-AEA6-42F5-AB74-D99CE411FBE2}" sibTransId="{2E62AB09-D0F6-438F-9C66-EA56C3C41BD4}"/>
    <dgm:cxn modelId="{35FB7F2E-A69C-441C-AF95-2512218E28B4}" srcId="{9DB23D42-BC25-41C4-9A3F-A3E78CFB9E14}" destId="{CB84C01F-80D0-4070-80A6-CB6614DA8F48}" srcOrd="2" destOrd="0" parTransId="{BD679D04-73EA-4B88-AC52-631A0355AF75}" sibTransId="{3D21CAD6-6F72-4608-B9D4-571910F9A702}"/>
    <dgm:cxn modelId="{8BBBB688-9253-4E4C-9163-116A8155C1DD}" type="presOf" srcId="{9DB23D42-BC25-41C4-9A3F-A3E78CFB9E14}" destId="{B84BFEFB-261E-437C-AD9E-90ED8A3C8045}" srcOrd="0" destOrd="0" presId="urn:microsoft.com/office/officeart/2005/8/layout/hChevron3"/>
    <dgm:cxn modelId="{D7851FA1-72A9-4A3E-9DB5-A4A974F91F6C}" type="presParOf" srcId="{B84BFEFB-261E-437C-AD9E-90ED8A3C8045}" destId="{1450B55C-E4AF-4C4A-86D5-6F08C883C8A1}" srcOrd="0" destOrd="0" presId="urn:microsoft.com/office/officeart/2005/8/layout/hChevron3"/>
    <dgm:cxn modelId="{2F2C03E9-6E80-4D54-A028-582C59D63780}" type="presOf" srcId="{4B5DF693-4886-4E9C-B265-25DF30A69707}" destId="{1450B55C-E4AF-4C4A-86D5-6F08C883C8A1}" srcOrd="0" destOrd="0" presId="urn:microsoft.com/office/officeart/2005/8/layout/hChevron3"/>
    <dgm:cxn modelId="{18DFC1A6-1FE6-4F5E-B1FE-A4CE3B85A8F8}" type="presParOf" srcId="{B84BFEFB-261E-437C-AD9E-90ED8A3C8045}" destId="{B9E1FA38-2042-466B-8091-F149A9FE2767}" srcOrd="1" destOrd="0" presId="urn:microsoft.com/office/officeart/2005/8/layout/hChevron3"/>
    <dgm:cxn modelId="{9C4E7BAF-8D80-4104-AF5C-A1988494964C}" type="presParOf" srcId="{B84BFEFB-261E-437C-AD9E-90ED8A3C8045}" destId="{97ED5984-E182-4084-893A-3007DB7F6057}" srcOrd="2" destOrd="0" presId="urn:microsoft.com/office/officeart/2005/8/layout/hChevron3"/>
    <dgm:cxn modelId="{1EDC5921-8CED-4E8D-8AE3-EB905608088B}" type="presOf" srcId="{D21DC186-0676-45FC-9354-C0188C2FF392}" destId="{97ED5984-E182-4084-893A-3007DB7F6057}" srcOrd="0" destOrd="0" presId="urn:microsoft.com/office/officeart/2005/8/layout/hChevron3"/>
    <dgm:cxn modelId="{9ABDDED6-BC0D-4A44-BC39-8038515DDD41}" type="presParOf" srcId="{B84BFEFB-261E-437C-AD9E-90ED8A3C8045}" destId="{D2344F82-2A90-412D-B813-61B1B47F68C7}" srcOrd="3" destOrd="0" presId="urn:microsoft.com/office/officeart/2005/8/layout/hChevron3"/>
    <dgm:cxn modelId="{ADE5413E-F4FA-4059-90C3-4E81CED10FD6}" type="presParOf" srcId="{B84BFEFB-261E-437C-AD9E-90ED8A3C8045}" destId="{BA1BBACD-C964-4429-B8AC-A0F655E890BE}" srcOrd="4" destOrd="0" presId="urn:microsoft.com/office/officeart/2005/8/layout/hChevron3"/>
    <dgm:cxn modelId="{1A5EC330-A2C1-4373-91E0-0F87B22EDC12}" type="presOf" srcId="{CB84C01F-80D0-4070-80A6-CB6614DA8F48}" destId="{BA1BBACD-C964-4429-B8AC-A0F655E890B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5FBB55-74B2-44BC-AC78-9C8120541354}" type="doc">
      <dgm:prSet loTypeId="cycle" loCatId="cycle" qsTypeId="urn:microsoft.com/office/officeart/2005/8/quickstyle/simple5" qsCatId="simple" csTypeId="urn:microsoft.com/office/officeart/2005/8/colors/colorful5" csCatId="accent1" phldr="0"/>
      <dgm:spPr/>
      <dgm:t>
        <a:bodyPr/>
        <a:p>
          <a:endParaRPr lang="zh-CN" altLang="en-US"/>
        </a:p>
      </dgm:t>
    </dgm:pt>
    <dgm:pt modelId="{FD81B4A0-A345-47B8-9034-54FAD7F16EEA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/>
            <a:t>降本</a:t>
          </a:r>
          <a:endParaRPr lang="zh-CN" altLang="en-US" sz="240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/>
            <a:t>开源</a:t>
          </a:r>
          <a:r>
            <a:rPr lang="zh-CN" altLang="en-US" sz="1400"/>
            <a:t>免费</a:t>
          </a:r>
          <a:r>
            <a:rPr lang="zh-CN" altLang="en-US" sz="1400"/>
            <a:t/>
          </a:r>
          <a:endParaRPr lang="zh-CN" altLang="en-US" sz="1400"/>
        </a:p>
      </dgm:t>
    </dgm:pt>
    <dgm:pt modelId="{E5F7B21D-EDDB-4955-880B-EEB76C1FBF59}" cxnId="{053CD40D-784F-42E0-8259-46ABE52DEF22}" type="parTrans">
      <dgm:prSet/>
      <dgm:spPr/>
      <dgm:t>
        <a:bodyPr/>
        <a:p>
          <a:endParaRPr lang="zh-CN" altLang="en-US"/>
        </a:p>
      </dgm:t>
    </dgm:pt>
    <dgm:pt modelId="{1EF361B0-10D3-4975-BCEB-0A2159A1CAE4}" cxnId="{053CD40D-784F-42E0-8259-46ABE52DEF22}" type="sibTrans">
      <dgm:prSet/>
      <dgm:spPr/>
      <dgm:t>
        <a:bodyPr/>
        <a:p>
          <a:endParaRPr lang="zh-CN" altLang="en-US"/>
        </a:p>
      </dgm:t>
    </dgm:pt>
    <dgm:pt modelId="{B3995DE3-A920-49BD-B90D-49DF4D6B94F9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/>
            <a:t>统一</a:t>
          </a:r>
          <a:endParaRPr lang="zh-CN" altLang="en-US" sz="270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/>
            <a:t>工具与平台</a:t>
          </a:r>
          <a:r>
            <a:rPr lang="zh-CN" altLang="en-US" sz="1400"/>
            <a:t/>
          </a:r>
          <a:endParaRPr lang="zh-CN" altLang="en-US" sz="1400"/>
        </a:p>
      </dgm:t>
    </dgm:pt>
    <dgm:pt modelId="{0B5786FC-6F01-4387-BA93-C2ED8F2F5F9F}" cxnId="{AD210E39-1EEA-498A-BD75-FFF8127D1F13}" type="parTrans">
      <dgm:prSet/>
      <dgm:spPr/>
      <dgm:t>
        <a:bodyPr/>
        <a:p>
          <a:endParaRPr lang="zh-CN" altLang="en-US"/>
        </a:p>
      </dgm:t>
    </dgm:pt>
    <dgm:pt modelId="{B5EFECF8-F5E2-41D1-B747-7DC03FDA2049}" cxnId="{AD210E39-1EEA-498A-BD75-FFF8127D1F13}" type="sibTrans">
      <dgm:prSet/>
      <dgm:spPr/>
      <dgm:t>
        <a:bodyPr/>
        <a:p>
          <a:endParaRPr lang="zh-CN" altLang="en-US"/>
        </a:p>
      </dgm:t>
    </dgm:pt>
    <dgm:pt modelId="{75AE001A-7AA3-4D0D-8AEC-957FF2B7D3BE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/>
            <a:t>增效</a:t>
          </a:r>
          <a:r>
            <a:rPr lang="zh-CN" altLang="en-US" sz="2400"/>
            <a:t/>
          </a:r>
          <a:endParaRPr lang="zh-CN" altLang="en-US" sz="240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/>
            <a:t>拖拽</a:t>
          </a:r>
          <a:r>
            <a:rPr lang="zh-CN" altLang="en-US" sz="1400"/>
            <a:t>操作</a:t>
          </a:r>
          <a:r>
            <a:rPr lang="zh-CN" altLang="en-US" sz="1400"/>
            <a:t/>
          </a:r>
          <a:endParaRPr lang="zh-CN" altLang="en-US" sz="1400"/>
        </a:p>
      </dgm:t>
    </dgm:pt>
    <dgm:pt modelId="{AA8EA639-CBEC-4D14-84DF-6FD6A7CA2AAC}" cxnId="{06D656BA-B2F3-4B4D-A57B-CAB4890B97E0}" type="parTrans">
      <dgm:prSet/>
      <dgm:spPr/>
      <dgm:t>
        <a:bodyPr/>
        <a:p>
          <a:endParaRPr lang="zh-CN" altLang="en-US"/>
        </a:p>
      </dgm:t>
    </dgm:pt>
    <dgm:pt modelId="{E405E0E1-B30E-4F09-96E1-A6304DA3EA52}" cxnId="{06D656BA-B2F3-4B4D-A57B-CAB4890B97E0}" type="sibTrans">
      <dgm:prSet/>
      <dgm:spPr/>
      <dgm:t>
        <a:bodyPr/>
        <a:p>
          <a:endParaRPr lang="zh-CN" altLang="en-US"/>
        </a:p>
      </dgm:t>
    </dgm:pt>
    <dgm:pt modelId="{CCF7C031-5F3B-494B-9CA8-C75E89BC6D59}" type="pres">
      <dgm:prSet presAssocID="{6E5FBB55-74B2-44BC-AC78-9C8120541354}" presName="Name0" presStyleCnt="0">
        <dgm:presLayoutVars>
          <dgm:dir/>
          <dgm:resizeHandles val="exact"/>
        </dgm:presLayoutVars>
      </dgm:prSet>
      <dgm:spPr/>
    </dgm:pt>
    <dgm:pt modelId="{08AB63ED-303C-4535-83BE-CFA56B755A49}" type="pres">
      <dgm:prSet presAssocID="{FD81B4A0-A345-47B8-9034-54FAD7F16EEA}" presName="node" presStyleLbl="node1" presStyleIdx="0" presStyleCnt="3">
        <dgm:presLayoutVars>
          <dgm:bulletEnabled val="1"/>
        </dgm:presLayoutVars>
      </dgm:prSet>
      <dgm:spPr/>
    </dgm:pt>
    <dgm:pt modelId="{97F39950-454C-43F9-9796-3DBC01350EA2}" type="pres">
      <dgm:prSet presAssocID="{1EF361B0-10D3-4975-BCEB-0A2159A1CAE4}" presName="sibTrans" presStyleLbl="sibTrans2D1" presStyleIdx="0" presStyleCnt="3"/>
      <dgm:spPr/>
    </dgm:pt>
    <dgm:pt modelId="{0C18B507-9B20-414B-AB3C-235076D54769}" type="pres">
      <dgm:prSet presAssocID="{1EF361B0-10D3-4975-BCEB-0A2159A1CAE4}" presName="connectorText" presStyleCnt="0"/>
      <dgm:spPr/>
    </dgm:pt>
    <dgm:pt modelId="{54F1E4FC-40C7-436A-952E-A33C90D6EA21}" type="pres">
      <dgm:prSet presAssocID="{B3995DE3-A920-49BD-B90D-49DF4D6B94F9}" presName="node" presStyleLbl="node1" presStyleIdx="1" presStyleCnt="3">
        <dgm:presLayoutVars>
          <dgm:bulletEnabled val="1"/>
        </dgm:presLayoutVars>
      </dgm:prSet>
      <dgm:spPr/>
    </dgm:pt>
    <dgm:pt modelId="{E068CDE7-4F94-46CD-9906-0B60DF0B6ACB}" type="pres">
      <dgm:prSet presAssocID="{B5EFECF8-F5E2-41D1-B747-7DC03FDA2049}" presName="sibTrans" presStyleLbl="sibTrans2D1" presStyleIdx="1" presStyleCnt="3"/>
      <dgm:spPr/>
    </dgm:pt>
    <dgm:pt modelId="{CE17F78B-B90E-44D4-8C83-46147AFCCD4F}" type="pres">
      <dgm:prSet presAssocID="{B5EFECF8-F5E2-41D1-B747-7DC03FDA2049}" presName="connectorText" presStyleCnt="0"/>
      <dgm:spPr/>
    </dgm:pt>
    <dgm:pt modelId="{16E6D73D-0C2D-4F2E-8F54-ED0B6238B1DF}" type="pres">
      <dgm:prSet presAssocID="{75AE001A-7AA3-4D0D-8AEC-957FF2B7D3BE}" presName="node" presStyleLbl="node1" presStyleIdx="2" presStyleCnt="3">
        <dgm:presLayoutVars>
          <dgm:bulletEnabled val="1"/>
        </dgm:presLayoutVars>
      </dgm:prSet>
      <dgm:spPr/>
    </dgm:pt>
    <dgm:pt modelId="{0E1DC624-06E4-4837-AFAE-09183CBBBDF0}" type="pres">
      <dgm:prSet presAssocID="{E405E0E1-B30E-4F09-96E1-A6304DA3EA52}" presName="sibTrans" presStyleLbl="sibTrans2D1" presStyleIdx="2" presStyleCnt="3"/>
      <dgm:spPr/>
    </dgm:pt>
    <dgm:pt modelId="{FECB3C4C-2D55-4804-A958-985CE091DD6A}" type="pres">
      <dgm:prSet presAssocID="{E405E0E1-B30E-4F09-96E1-A6304DA3EA52}" presName="connectorText" presStyleCnt="0"/>
      <dgm:spPr/>
    </dgm:pt>
  </dgm:ptLst>
  <dgm:cxnLst>
    <dgm:cxn modelId="{053CD40D-784F-42E0-8259-46ABE52DEF22}" srcId="{6E5FBB55-74B2-44BC-AC78-9C8120541354}" destId="{FD81B4A0-A345-47B8-9034-54FAD7F16EEA}" srcOrd="0" destOrd="0" parTransId="{E5F7B21D-EDDB-4955-880B-EEB76C1FBF59}" sibTransId="{1EF361B0-10D3-4975-BCEB-0A2159A1CAE4}"/>
    <dgm:cxn modelId="{AD210E39-1EEA-498A-BD75-FFF8127D1F13}" srcId="{6E5FBB55-74B2-44BC-AC78-9C8120541354}" destId="{B3995DE3-A920-49BD-B90D-49DF4D6B94F9}" srcOrd="1" destOrd="0" parTransId="{0B5786FC-6F01-4387-BA93-C2ED8F2F5F9F}" sibTransId="{B5EFECF8-F5E2-41D1-B747-7DC03FDA2049}"/>
    <dgm:cxn modelId="{06D656BA-B2F3-4B4D-A57B-CAB4890B97E0}" srcId="{6E5FBB55-74B2-44BC-AC78-9C8120541354}" destId="{75AE001A-7AA3-4D0D-8AEC-957FF2B7D3BE}" srcOrd="2" destOrd="0" parTransId="{AA8EA639-CBEC-4D14-84DF-6FD6A7CA2AAC}" sibTransId="{E405E0E1-B30E-4F09-96E1-A6304DA3EA52}"/>
    <dgm:cxn modelId="{071A03ED-6286-4262-A88B-4AB099CCC063}" type="presOf" srcId="{6E5FBB55-74B2-44BC-AC78-9C8120541354}" destId="{CCF7C031-5F3B-494B-9CA8-C75E89BC6D59}" srcOrd="0" destOrd="0" presId="urn:microsoft.com/office/officeart/2005/8/layout/cycle7"/>
    <dgm:cxn modelId="{230A9175-0901-4B6E-BD55-B76C95766264}" type="presParOf" srcId="{CCF7C031-5F3B-494B-9CA8-C75E89BC6D59}" destId="{08AB63ED-303C-4535-83BE-CFA56B755A49}" srcOrd="0" destOrd="0" presId="urn:microsoft.com/office/officeart/2005/8/layout/cycle7"/>
    <dgm:cxn modelId="{EB410CE2-E550-491A-89C0-7FA4704CB20B}" type="presOf" srcId="{FD81B4A0-A345-47B8-9034-54FAD7F16EEA}" destId="{08AB63ED-303C-4535-83BE-CFA56B755A49}" srcOrd="0" destOrd="0" presId="urn:microsoft.com/office/officeart/2005/8/layout/cycle7"/>
    <dgm:cxn modelId="{86334905-384E-426A-B045-6B531D82E05E}" type="presParOf" srcId="{CCF7C031-5F3B-494B-9CA8-C75E89BC6D59}" destId="{97F39950-454C-43F9-9796-3DBC01350EA2}" srcOrd="1" destOrd="0" presId="urn:microsoft.com/office/officeart/2005/8/layout/cycle7"/>
    <dgm:cxn modelId="{847F8837-C6F4-4AB8-8368-1BB3586E23BC}" type="presOf" srcId="{1EF361B0-10D3-4975-BCEB-0A2159A1CAE4}" destId="{97F39950-454C-43F9-9796-3DBC01350EA2}" srcOrd="0" destOrd="0" presId="urn:microsoft.com/office/officeart/2005/8/layout/cycle7"/>
    <dgm:cxn modelId="{A8606990-819C-41C5-8124-6EB6650B7C89}" type="presParOf" srcId="{97F39950-454C-43F9-9796-3DBC01350EA2}" destId="{0C18B507-9B20-414B-AB3C-235076D54769}" srcOrd="0" destOrd="1" presId="urn:microsoft.com/office/officeart/2005/8/layout/cycle7"/>
    <dgm:cxn modelId="{B6433280-F9E2-4D71-9482-9C6C7C49F5B6}" type="presOf" srcId="{1EF361B0-10D3-4975-BCEB-0A2159A1CAE4}" destId="{0C18B507-9B20-414B-AB3C-235076D54769}" srcOrd="1" destOrd="0" presId="urn:microsoft.com/office/officeart/2005/8/layout/cycle7"/>
    <dgm:cxn modelId="{18FC33C0-C291-4DC7-BD4B-D498CBA5E39A}" type="presParOf" srcId="{CCF7C031-5F3B-494B-9CA8-C75E89BC6D59}" destId="{54F1E4FC-40C7-436A-952E-A33C90D6EA21}" srcOrd="2" destOrd="0" presId="urn:microsoft.com/office/officeart/2005/8/layout/cycle7"/>
    <dgm:cxn modelId="{D6E56137-302A-4C77-8839-4534737C2A6F}" type="presOf" srcId="{B3995DE3-A920-49BD-B90D-49DF4D6B94F9}" destId="{54F1E4FC-40C7-436A-952E-A33C90D6EA21}" srcOrd="0" destOrd="0" presId="urn:microsoft.com/office/officeart/2005/8/layout/cycle7"/>
    <dgm:cxn modelId="{1455F6AD-95A0-4CED-BFDC-8C437CC7C186}" type="presParOf" srcId="{CCF7C031-5F3B-494B-9CA8-C75E89BC6D59}" destId="{E068CDE7-4F94-46CD-9906-0B60DF0B6ACB}" srcOrd="3" destOrd="0" presId="urn:microsoft.com/office/officeart/2005/8/layout/cycle7"/>
    <dgm:cxn modelId="{6207CD62-4CB0-434D-A743-FA4166ADCEFB}" type="presOf" srcId="{B5EFECF8-F5E2-41D1-B747-7DC03FDA2049}" destId="{E068CDE7-4F94-46CD-9906-0B60DF0B6ACB}" srcOrd="0" destOrd="0" presId="urn:microsoft.com/office/officeart/2005/8/layout/cycle7"/>
    <dgm:cxn modelId="{1F2EA14A-C941-4A6E-8E02-F8306125FC21}" type="presParOf" srcId="{E068CDE7-4F94-46CD-9906-0B60DF0B6ACB}" destId="{CE17F78B-B90E-44D4-8C83-46147AFCCD4F}" srcOrd="0" destOrd="3" presId="urn:microsoft.com/office/officeart/2005/8/layout/cycle7"/>
    <dgm:cxn modelId="{8CEDA1EF-8BA9-4E98-8E9D-87D646AD26C0}" type="presOf" srcId="{B5EFECF8-F5E2-41D1-B747-7DC03FDA2049}" destId="{CE17F78B-B90E-44D4-8C83-46147AFCCD4F}" srcOrd="1" destOrd="0" presId="urn:microsoft.com/office/officeart/2005/8/layout/cycle7"/>
    <dgm:cxn modelId="{FE113AAF-BB6F-4308-8F0F-F7A416C19759}" type="presParOf" srcId="{CCF7C031-5F3B-494B-9CA8-C75E89BC6D59}" destId="{16E6D73D-0C2D-4F2E-8F54-ED0B6238B1DF}" srcOrd="4" destOrd="0" presId="urn:microsoft.com/office/officeart/2005/8/layout/cycle7"/>
    <dgm:cxn modelId="{2C52BFC5-661D-47CC-B70D-B727C3BCF435}" type="presOf" srcId="{75AE001A-7AA3-4D0D-8AEC-957FF2B7D3BE}" destId="{16E6D73D-0C2D-4F2E-8F54-ED0B6238B1DF}" srcOrd="0" destOrd="0" presId="urn:microsoft.com/office/officeart/2005/8/layout/cycle7"/>
    <dgm:cxn modelId="{0A04F55E-290D-4687-B865-FFB5DC720849}" type="presParOf" srcId="{CCF7C031-5F3B-494B-9CA8-C75E89BC6D59}" destId="{0E1DC624-06E4-4837-AFAE-09183CBBBDF0}" srcOrd="5" destOrd="0" presId="urn:microsoft.com/office/officeart/2005/8/layout/cycle7"/>
    <dgm:cxn modelId="{7D7D9006-0DE9-4599-AE3B-93EC8E1302B5}" type="presOf" srcId="{E405E0E1-B30E-4F09-96E1-A6304DA3EA52}" destId="{0E1DC624-06E4-4837-AFAE-09183CBBBDF0}" srcOrd="0" destOrd="0" presId="urn:microsoft.com/office/officeart/2005/8/layout/cycle7"/>
    <dgm:cxn modelId="{79FFE83A-2A39-4198-B37E-D87EC407EE24}" type="presParOf" srcId="{0E1DC624-06E4-4837-AFAE-09183CBBBDF0}" destId="{FECB3C4C-2D55-4804-A958-985CE091DD6A}" srcOrd="0" destOrd="5" presId="urn:microsoft.com/office/officeart/2005/8/layout/cycle7"/>
    <dgm:cxn modelId="{E50412E5-11CF-48FB-9706-D6B7BE5A7F35}" type="presOf" srcId="{E405E0E1-B30E-4F09-96E1-A6304DA3EA52}" destId="{FECB3C4C-2D55-4804-A958-985CE091DD6A}" srcOrd="1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1523345" cy="616585"/>
        <a:chOff x="0" y="0"/>
        <a:chExt cx="11523345" cy="616585"/>
      </a:xfrm>
    </dsp:grpSpPr>
    <dsp:sp modelId="{1450B55C-E4AF-4C4A-86D5-6F08C883C8A1}">
      <dsp:nvSpPr>
        <dsp:cNvPr id="3" name="五边形 2"/>
        <dsp:cNvSpPr/>
      </dsp:nvSpPr>
      <dsp:spPr bwMode="white">
        <a:xfrm>
          <a:off x="0" y="0"/>
          <a:ext cx="4432056" cy="616585"/>
        </a:xfrm>
        <a:prstGeom prst="homePlate">
          <a:avLst/>
        </a:prstGeom>
      </dsp:spPr>
      <dsp:style>
        <a:lnRef idx="3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96012" tIns="48006" rIns="24003" bIns="48006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>
              <a:latin typeface="宋体" panose="02010600030101010101" pitchFamily="2" charset="-122"/>
              <a:ea typeface="宋体" panose="02010600030101010101" pitchFamily="2" charset="-122"/>
              <a:sym typeface="+mn-ea"/>
            </a:rPr>
            <a:t>数据采集方案设计</a:t>
          </a:r>
          <a:endParaRPr lang="zh-CN" altLang="en-US" sz="180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0" y="0"/>
        <a:ext cx="4432056" cy="616585"/>
      </dsp:txXfrm>
    </dsp:sp>
    <dsp:sp modelId="{97ED5984-E182-4084-893A-3007DB7F6057}">
      <dsp:nvSpPr>
        <dsp:cNvPr id="4" name="燕尾形 3"/>
        <dsp:cNvSpPr/>
      </dsp:nvSpPr>
      <dsp:spPr bwMode="white">
        <a:xfrm>
          <a:off x="3545645" y="0"/>
          <a:ext cx="4432056" cy="616585"/>
        </a:xfrm>
        <a:prstGeom prst="chevron">
          <a:avLst/>
        </a:prstGeom>
      </dsp:spPr>
      <dsp:style>
        <a:lnRef idx="3">
          <a:schemeClr val="lt1"/>
        </a:lnRef>
        <a:fillRef idx="1">
          <a:schemeClr val="accent5">
            <a:hueOff val="-3690000"/>
            <a:satOff val="-5097"/>
            <a:lumOff val="-1960"/>
            <a:alpha val="100000"/>
          </a:schemeClr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72009" tIns="48006" rIns="24003" bIns="48006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>
              <a:latin typeface="宋体" panose="02010600030101010101" pitchFamily="2" charset="-122"/>
              <a:ea typeface="宋体" panose="02010600030101010101" pitchFamily="2" charset="-122"/>
              <a:sym typeface="+mn-ea"/>
            </a:rPr>
            <a:t>采集方法与程序实现</a:t>
          </a:r>
          <a:endParaRPr lang="zh-CN" altLang="en-US" sz="180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3545645" y="0"/>
        <a:ext cx="4432056" cy="616585"/>
      </dsp:txXfrm>
    </dsp:sp>
    <dsp:sp modelId="{BA1BBACD-C964-4429-B8AC-A0F655E890BE}">
      <dsp:nvSpPr>
        <dsp:cNvPr id="5" name="燕尾形 4"/>
        <dsp:cNvSpPr/>
      </dsp:nvSpPr>
      <dsp:spPr bwMode="white">
        <a:xfrm>
          <a:off x="7091289" y="0"/>
          <a:ext cx="4432056" cy="616585"/>
        </a:xfrm>
        <a:prstGeom prst="chevron">
          <a:avLst/>
        </a:prstGeom>
      </dsp:spPr>
      <dsp:style>
        <a:lnRef idx="3">
          <a:schemeClr val="lt1"/>
        </a:lnRef>
        <a:fillRef idx="1">
          <a:schemeClr val="accent5">
            <a:hueOff val="-7380000"/>
            <a:satOff val="-10195"/>
            <a:lumOff val="-3921"/>
            <a:alpha val="100000"/>
          </a:schemeClr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72009" tIns="48006" rIns="24003" bIns="48006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>
              <a:latin typeface="宋体" panose="02010600030101010101" pitchFamily="2" charset="-122"/>
              <a:ea typeface="宋体" panose="02010600030101010101" pitchFamily="2" charset="-122"/>
              <a:sym typeface="+mn-ea"/>
            </a:rPr>
            <a:t>数据存储与清洗整理</a:t>
          </a:r>
          <a:endParaRPr lang="zh-CN" altLang="en-US" sz="180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7091289" y="0"/>
        <a:ext cx="4432056" cy="6165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1757660" cy="570230"/>
        <a:chOff x="0" y="0"/>
        <a:chExt cx="11757660" cy="570230"/>
      </a:xfrm>
    </dsp:grpSpPr>
    <dsp:sp modelId="{1450B55C-E4AF-4C4A-86D5-6F08C883C8A1}">
      <dsp:nvSpPr>
        <dsp:cNvPr id="3" name="五边形 2"/>
        <dsp:cNvSpPr/>
      </dsp:nvSpPr>
      <dsp:spPr bwMode="white">
        <a:xfrm>
          <a:off x="0" y="0"/>
          <a:ext cx="4522177" cy="570230"/>
        </a:xfrm>
        <a:prstGeom prst="homePlate">
          <a:avLst/>
        </a:prstGeom>
      </dsp:spPr>
      <dsp:style>
        <a:lnRef idx="3">
          <a:schemeClr val="lt1"/>
        </a:lnRef>
        <a:fillRef idx="1">
          <a:schemeClr val="accent4">
            <a:hueOff val="0"/>
            <a:satOff val="0"/>
            <a:lumOff val="0"/>
            <a:alpha val="100000"/>
          </a:schemeClr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69342" tIns="34671" rIns="17335" bIns="34671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ym typeface="+mn-ea"/>
            </a:rPr>
            <a:t>基于EHS取消油温传感器</a:t>
          </a:r>
          <a:endParaRPr lang="zh-CN" altLang="en-US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ym typeface="+mn-ea"/>
            </a:rPr>
            <a:t>预测模型的研究与检验分析</a:t>
          </a:r>
          <a:endParaRPr lang="zh-CN" altLang="en-US"/>
        </a:p>
      </dsp:txBody>
      <dsp:txXfrm>
        <a:off x="0" y="0"/>
        <a:ext cx="4522177" cy="570230"/>
      </dsp:txXfrm>
    </dsp:sp>
    <dsp:sp modelId="{97ED5984-E182-4084-893A-3007DB7F6057}">
      <dsp:nvSpPr>
        <dsp:cNvPr id="4" name="燕尾形 3"/>
        <dsp:cNvSpPr/>
      </dsp:nvSpPr>
      <dsp:spPr bwMode="white">
        <a:xfrm>
          <a:off x="3617742" y="0"/>
          <a:ext cx="4522177" cy="570230"/>
        </a:xfrm>
        <a:prstGeom prst="chevron">
          <a:avLst/>
        </a:prstGeom>
      </dsp:spPr>
      <dsp:style>
        <a:lnRef idx="3">
          <a:schemeClr val="lt1"/>
        </a:lnRef>
        <a:fillRef idx="1">
          <a:schemeClr val="accent4">
            <a:hueOff val="5190000"/>
            <a:satOff val="-23921"/>
            <a:lumOff val="784"/>
            <a:alpha val="100000"/>
          </a:schemeClr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52006" tIns="34671" rIns="17335" bIns="34671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ym typeface="+mn-ea"/>
            </a:rPr>
            <a:t>数据自助分析与看板制作</a:t>
          </a:r>
          <a:endParaRPr lang="zh-CN" altLang="en-US"/>
        </a:p>
      </dsp:txBody>
      <dsp:txXfrm>
        <a:off x="3617742" y="0"/>
        <a:ext cx="4522177" cy="570230"/>
      </dsp:txXfrm>
    </dsp:sp>
    <dsp:sp modelId="{BA1BBACD-C964-4429-B8AC-A0F655E890BE}">
      <dsp:nvSpPr>
        <dsp:cNvPr id="5" name="燕尾形 4"/>
        <dsp:cNvSpPr/>
      </dsp:nvSpPr>
      <dsp:spPr bwMode="white">
        <a:xfrm>
          <a:off x="7235483" y="0"/>
          <a:ext cx="4522177" cy="570230"/>
        </a:xfrm>
        <a:prstGeom prst="chevron">
          <a:avLst/>
        </a:prstGeom>
      </dsp:spPr>
      <dsp:style>
        <a:lnRef idx="3">
          <a:schemeClr val="lt1"/>
        </a:lnRef>
        <a:fillRef idx="1">
          <a:schemeClr val="accent4">
            <a:hueOff val="10380000"/>
            <a:satOff val="-47842"/>
            <a:lumOff val="1569"/>
            <a:alpha val="100000"/>
          </a:schemeClr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52006" tIns="34671" rIns="17335" bIns="34671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ym typeface="+mn-ea"/>
            </a:rPr>
            <a:t>自动分析平台与集成系统</a:t>
          </a:r>
          <a:endParaRPr lang="zh-CN" altLang="en-US"/>
        </a:p>
      </dsp:txBody>
      <dsp:txXfrm>
        <a:off x="7235483" y="0"/>
        <a:ext cx="4522177" cy="5702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355205" cy="4344670"/>
        <a:chOff x="0" y="0"/>
        <a:chExt cx="7355205" cy="4344670"/>
      </a:xfrm>
    </dsp:grpSpPr>
    <dsp:sp modelId="{08AB63ED-303C-4535-83BE-CFA56B755A49}">
      <dsp:nvSpPr>
        <dsp:cNvPr id="3" name="圆角矩形 2"/>
        <dsp:cNvSpPr/>
      </dsp:nvSpPr>
      <dsp:spPr bwMode="white">
        <a:xfrm>
          <a:off x="2551423" y="0"/>
          <a:ext cx="2252359" cy="1126180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5">
            <a:hueOff val="0"/>
            <a:satOff val="0"/>
            <a:lumOff val="0"/>
            <a:alpha val="100000"/>
          </a:schemeClr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91439" tIns="91439" rIns="91439" bIns="9143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/>
            <a:t>降本</a:t>
          </a:r>
          <a:endParaRPr lang="zh-CN" altLang="en-US" sz="2400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/>
            <a:t>开源</a:t>
          </a:r>
          <a:r>
            <a:rPr lang="zh-CN" altLang="en-US" sz="1400"/>
            <a:t>免费</a:t>
          </a:r>
          <a:endParaRPr lang="zh-CN" altLang="en-US" sz="1400"/>
        </a:p>
      </dsp:txBody>
      <dsp:txXfrm>
        <a:off x="2551423" y="0"/>
        <a:ext cx="2252359" cy="1126180"/>
      </dsp:txXfrm>
    </dsp:sp>
    <dsp:sp modelId="{97F39950-454C-43F9-9796-3DBC01350EA2}">
      <dsp:nvSpPr>
        <dsp:cNvPr id="4" name="左右箭头 3"/>
        <dsp:cNvSpPr/>
      </dsp:nvSpPr>
      <dsp:spPr bwMode="white">
        <a:xfrm rot="3599999">
          <a:off x="4021087" y="1975254"/>
          <a:ext cx="1171227" cy="394163"/>
        </a:xfrm>
        <a:prstGeom prst="left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3">
          <a:schemeClr val="accent5">
            <a:hueOff val="0"/>
            <a:satOff val="0"/>
            <a:lumOff val="0"/>
            <a:alpha val="100000"/>
          </a:schemeClr>
        </a:fillRef>
        <a:effectRef idx="3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15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 rot="3599999">
        <a:off x="4021087" y="1975254"/>
        <a:ext cx="1171227" cy="394163"/>
      </dsp:txXfrm>
    </dsp:sp>
    <dsp:sp modelId="{54F1E4FC-40C7-436A-952E-A33C90D6EA21}">
      <dsp:nvSpPr>
        <dsp:cNvPr id="5" name="圆角矩形 4"/>
        <dsp:cNvSpPr/>
      </dsp:nvSpPr>
      <dsp:spPr bwMode="white">
        <a:xfrm>
          <a:off x="4409619" y="3218490"/>
          <a:ext cx="2252359" cy="1126180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5">
            <a:hueOff val="-3690000"/>
            <a:satOff val="-5097"/>
            <a:lumOff val="-1960"/>
            <a:alpha val="100000"/>
          </a:schemeClr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102870" tIns="102870" rIns="102870" bIns="10287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/>
            <a:t>统一</a:t>
          </a:r>
          <a:endParaRPr lang="zh-CN" altLang="en-US" sz="2700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/>
            <a:t>工具与平台</a:t>
          </a:r>
          <a:endParaRPr lang="zh-CN" altLang="en-US" sz="1400"/>
        </a:p>
      </dsp:txBody>
      <dsp:txXfrm>
        <a:off x="4409619" y="3218490"/>
        <a:ext cx="2252359" cy="1126180"/>
      </dsp:txXfrm>
    </dsp:sp>
    <dsp:sp modelId="{E068CDE7-4F94-46CD-9906-0B60DF0B6ACB}">
      <dsp:nvSpPr>
        <dsp:cNvPr id="6" name="左右箭头 5"/>
        <dsp:cNvSpPr/>
      </dsp:nvSpPr>
      <dsp:spPr bwMode="white">
        <a:xfrm rot="10800000">
          <a:off x="3091989" y="3584499"/>
          <a:ext cx="1171227" cy="394163"/>
        </a:xfrm>
        <a:prstGeom prst="left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3">
          <a:schemeClr val="accent5">
            <a:hueOff val="-3690000"/>
            <a:satOff val="-5097"/>
            <a:lumOff val="-1960"/>
            <a:alpha val="100000"/>
          </a:schemeClr>
        </a:fillRef>
        <a:effectRef idx="3">
          <a:scrgbClr r="0" g="0" b="0"/>
        </a:effectRef>
        <a:fontRef idx="minor">
          <a:schemeClr val="lt1"/>
        </a:fontRef>
      </dsp:style>
      <dsp:txBody>
        <a:bodyPr rot="10800000" lIns="0" tIns="0" rIns="0" bIns="0" anchor="ctr"/>
        <a:lstStyle>
          <a:lvl1pPr algn="ctr">
            <a:defRPr sz="15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 rot="10800000">
        <a:off x="3091989" y="3584499"/>
        <a:ext cx="1171227" cy="394163"/>
      </dsp:txXfrm>
    </dsp:sp>
    <dsp:sp modelId="{16E6D73D-0C2D-4F2E-8F54-ED0B6238B1DF}">
      <dsp:nvSpPr>
        <dsp:cNvPr id="7" name="圆角矩形 6"/>
        <dsp:cNvSpPr/>
      </dsp:nvSpPr>
      <dsp:spPr bwMode="white">
        <a:xfrm>
          <a:off x="693227" y="3218490"/>
          <a:ext cx="2252359" cy="1126180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5">
            <a:hueOff val="-7380000"/>
            <a:satOff val="-10195"/>
            <a:lumOff val="-3921"/>
            <a:alpha val="100000"/>
          </a:schemeClr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91439" tIns="91439" rIns="91439" bIns="9143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/>
            <a:t>增效</a:t>
          </a:r>
          <a:endParaRPr lang="zh-CN" altLang="en-US" sz="2400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/>
            <a:t>拖拽</a:t>
          </a:r>
          <a:r>
            <a:rPr lang="zh-CN" altLang="en-US" sz="1400"/>
            <a:t>操作</a:t>
          </a:r>
          <a:endParaRPr lang="zh-CN" altLang="en-US" sz="1400"/>
        </a:p>
      </dsp:txBody>
      <dsp:txXfrm>
        <a:off x="693227" y="3218490"/>
        <a:ext cx="2252359" cy="1126180"/>
      </dsp:txXfrm>
    </dsp:sp>
    <dsp:sp modelId="{0E1DC624-06E4-4837-AFAE-09183CBBBDF0}">
      <dsp:nvSpPr>
        <dsp:cNvPr id="8" name="左右箭头 7"/>
        <dsp:cNvSpPr/>
      </dsp:nvSpPr>
      <dsp:spPr bwMode="white">
        <a:xfrm rot="-3599999">
          <a:off x="2162891" y="1975254"/>
          <a:ext cx="1171227" cy="394163"/>
        </a:xfrm>
        <a:prstGeom prst="leftRightArrow">
          <a:avLst>
            <a:gd name="adj1" fmla="val 60000"/>
            <a:gd name="adj2" fmla="val 50000"/>
          </a:avLst>
        </a:prstGeom>
      </dsp:spPr>
      <dsp:style>
        <a:lnRef idx="0">
          <a:schemeClr val="lt1"/>
        </a:lnRef>
        <a:fillRef idx="3">
          <a:schemeClr val="accent5">
            <a:hueOff val="-7380000"/>
            <a:satOff val="-10195"/>
            <a:lumOff val="-3921"/>
            <a:alpha val="100000"/>
          </a:schemeClr>
        </a:fillRef>
        <a:effectRef idx="3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15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 rot="-3599999">
        <a:off x="2162891" y="1975254"/>
        <a:ext cx="1171227" cy="3941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type="homePlate" r:blip="" rot="180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type="chevron" r:blip="" rot="180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type="homePlate" r:blip="" rot="180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type="chevron" r:blip="" rot="180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type="homePlate" r:blip="" rot="180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type="chevron" r:blip="" rot="180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type="homePlate" r:blip="" rot="180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type="chevron" r:blip="" rot="180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Sty" val="arr"/>
                    <dgm:param type="endSty" val="arr"/>
                    <dgm:param type="begPts" val="radial"/>
                    <dgm:param type="endPts" val="radial"/>
                  </dgm:alg>
                </dgm:if>
                <dgm:else name="Name8">
                  <dgm:alg type="conn">
                    <dgm:param type="begSty" val="arr"/>
                    <dgm:param type="endSty" val="arr"/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D2A48B96-639E-45A3-A0BA-2464DFDB1FA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4340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41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A6837353-30EB-4A48-80EB-173D804AEFBD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0288" y="317500"/>
            <a:ext cx="711200" cy="427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16A7D94F-9CD6-44C4-8713-05483EF2962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868AFCB4-A633-4FD8-B02A-9273EDEEC80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16A7D94F-9CD6-44C4-8713-05483EF2962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868AFCB4-A633-4FD8-B02A-9273EDEEC80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空模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336088" y="6407150"/>
            <a:ext cx="2606675" cy="334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altLang="en-US" sz="1000" b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/>
            <a:fld id="{58E68621-0F37-408C-BD6B-2DD5179A75B4}" type="slidenum">
              <a:rPr lang="en-US" altLang="zh-CN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73242" y="1467851"/>
            <a:ext cx="6625827" cy="43513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此处书写正文，字号可根据实际需要略作调整。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(18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号）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此处书写正文，字号可根据实际需要略作调整。此处书写正文，字号可根据实际需要略作调整。此处书写正文，字号可根据实际需要略作调整。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此处书写正文，字号可根据实际需要略作调整。此处书写正文，字号可根据实际需要略作调整。此处书写正文，字号可根据实际需要略作调整。此处书写正文，字号可根据实际需要略作调整。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 hasCustomPrompt="1"/>
          </p:nvPr>
        </p:nvSpPr>
        <p:spPr>
          <a:xfrm>
            <a:off x="473242" y="563482"/>
            <a:ext cx="10515600" cy="5272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此处填写标题文字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73075" y="6442075"/>
            <a:ext cx="4114800" cy="241300"/>
          </a:xfrm>
          <a:prstGeom prst="rect">
            <a:avLst/>
          </a:prstGeom>
        </p:spPr>
        <p:txBody>
          <a:bodyPr/>
          <a:lstStyle/>
          <a:p>
            <a:pPr algn="l" fontAlgn="auto">
              <a:defRPr/>
            </a:pP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979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此处填写主题名称 </a:t>
            </a:r>
            <a:r>
              <a:rPr kumimoji="0" lang="en-US" altLang="zh-CN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979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| </a:t>
            </a: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979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演讲人</a:t>
            </a:r>
            <a:r>
              <a:rPr kumimoji="0" lang="en-US" altLang="zh-CN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979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/</a:t>
            </a: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979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事业部 </a:t>
            </a:r>
            <a:r>
              <a:rPr kumimoji="0" lang="en-US" altLang="zh-CN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979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| </a:t>
            </a: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979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日期</a:t>
            </a:r>
            <a:r>
              <a:rPr kumimoji="0" lang="en-US" altLang="zh-CN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979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(10</a:t>
            </a: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979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号）</a:t>
            </a:r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16A7D94F-9CD6-44C4-8713-05483EF2962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868AFCB4-A633-4FD8-B02A-9273EDEEC80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 fontAlgn="auto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 fontAlgn="auto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16A7D94F-9CD6-44C4-8713-05483EF2962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868AFCB4-A633-4FD8-B02A-9273EDEEC80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 fontAlgn="auto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 fontAlgn="auto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16A7D94F-9CD6-44C4-8713-05483EF2962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868AFCB4-A633-4FD8-B02A-9273EDEEC80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16A7D94F-9CD6-44C4-8713-05483EF2962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868AFCB4-A633-4FD8-B02A-9273EDEEC80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16A7D94F-9CD6-44C4-8713-05483EF2962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868AFCB4-A633-4FD8-B02A-9273EDEEC80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16A7D94F-9CD6-44C4-8713-05483EF2962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868AFCB4-A633-4FD8-B02A-9273EDEEC80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0288" y="317500"/>
            <a:ext cx="711200" cy="427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 smtClean="0"/>
              <a:t>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16A7D94F-9CD6-44C4-8713-05483EF2962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fontAlgn="auto"/>
            <a:fld id="{868AFCB4-A633-4FD8-B02A-9273EDEEC80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41.png"/><Relationship Id="rId10" Type="http://schemas.openxmlformats.org/officeDocument/2006/relationships/image" Target="../media/image40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1.xml"/><Relationship Id="rId8" Type="http://schemas.openxmlformats.org/officeDocument/2006/relationships/diagramLayout" Target="../diagrams/layout1.xml"/><Relationship Id="rId7" Type="http://schemas.openxmlformats.org/officeDocument/2006/relationships/diagramData" Target="../diagrams/data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2" Type="http://schemas.openxmlformats.org/officeDocument/2006/relationships/slideLayout" Target="../slideLayouts/slideLayout1.xml"/><Relationship Id="rId11" Type="http://schemas.microsoft.com/office/2007/relationships/diagramDrawing" Target="../diagrams/drawing1.xml"/><Relationship Id="rId10" Type="http://schemas.openxmlformats.org/officeDocument/2006/relationships/diagramColors" Target="../diagrams/colors1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2.xml"/><Relationship Id="rId8" Type="http://schemas.openxmlformats.org/officeDocument/2006/relationships/diagramQuickStyle" Target="../diagrams/quickStyle2.xml"/><Relationship Id="rId7" Type="http://schemas.openxmlformats.org/officeDocument/2006/relationships/diagramLayout" Target="../diagrams/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2.png"/><Relationship Id="rId10" Type="http://schemas.microsoft.com/office/2007/relationships/diagramDrawing" Target="../diagrams/drawing2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hyperlink" Target="WI-A30-BDS-20150-A0-&#25968;&#25454;&#20803;&#32032;&#37319;&#38598;&#35774;&#35745;&#35268;&#33539;.docx" TargetMode="External"/><Relationship Id="rId6" Type="http://schemas.openxmlformats.org/officeDocument/2006/relationships/hyperlink" Target="&#22475;&#28857;&#25968;&#25454;&#20803;&#32032;&#32534;&#30721;&#35268;&#33539;.docx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wmf"/><Relationship Id="rId1" Type="http://schemas.openxmlformats.org/officeDocument/2006/relationships/oleObject" Target="file:///D:\&#21697;&#36136;&#37096;\mm\2311\&#23458;&#25143;&#21697;&#36136;&#21806;&#21069;&#21806;&#21518;&#31995;&#32479;&#25805;&#20316;&#28436;&#31034;&#24405;&#23631;\01-&#22914;&#20309;&#27880;&#20876;&#19982;&#30331;&#24405;.mp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1" name="图片 4" descr="核心文化1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525"/>
            <a:ext cx="12192000" cy="68659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0" y="-3175"/>
            <a:ext cx="12192000" cy="6865938"/>
          </a:xfrm>
          <a:prstGeom prst="rect">
            <a:avLst/>
          </a:prstGeom>
          <a:gradFill>
            <a:gsLst>
              <a:gs pos="48000">
                <a:srgbClr val="2688C4"/>
              </a:gs>
              <a:gs pos="15000">
                <a:schemeClr val="bg1">
                  <a:alpha val="58000"/>
                </a:schemeClr>
              </a:gs>
              <a:gs pos="87000">
                <a:srgbClr val="0C4677">
                  <a:alpha val="100000"/>
                </a:srgbClr>
              </a:gs>
              <a:gs pos="64000">
                <a:srgbClr val="196CA4">
                  <a:alpha val="100000"/>
                </a:srgbClr>
              </a:gs>
              <a:gs pos="76000">
                <a:srgbClr val="0C4F84"/>
              </a:gs>
              <a:gs pos="99000">
                <a:srgbClr val="0C3D6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" name="剪去单角的矩形 9"/>
          <p:cNvSpPr/>
          <p:nvPr/>
        </p:nvSpPr>
        <p:spPr>
          <a:xfrm>
            <a:off x="0" y="4672013"/>
            <a:ext cx="12192000" cy="2184400"/>
          </a:xfrm>
          <a:custGeom>
            <a:avLst/>
            <a:gdLst>
              <a:gd name="connsiteX0" fmla="*/ 0 w 12192000"/>
              <a:gd name="connsiteY0" fmla="*/ 0 h 2367643"/>
              <a:gd name="connsiteX1" fmla="*/ 11797385 w 12192000"/>
              <a:gd name="connsiteY1" fmla="*/ 0 h 2367643"/>
              <a:gd name="connsiteX2" fmla="*/ 12192000 w 12192000"/>
              <a:gd name="connsiteY2" fmla="*/ 394615 h 2367643"/>
              <a:gd name="connsiteX3" fmla="*/ 12192000 w 12192000"/>
              <a:gd name="connsiteY3" fmla="*/ 2367643 h 2367643"/>
              <a:gd name="connsiteX4" fmla="*/ 0 w 12192000"/>
              <a:gd name="connsiteY4" fmla="*/ 2367643 h 2367643"/>
              <a:gd name="connsiteX5" fmla="*/ 0 w 12192000"/>
              <a:gd name="connsiteY5" fmla="*/ 0 h 2367643"/>
              <a:gd name="connsiteX0-1" fmla="*/ 0 w 12192000"/>
              <a:gd name="connsiteY0-2" fmla="*/ 0 h 2367643"/>
              <a:gd name="connsiteX1-3" fmla="*/ 11924385 w 12192000"/>
              <a:gd name="connsiteY1-4" fmla="*/ 0 h 2367643"/>
              <a:gd name="connsiteX2-5" fmla="*/ 12192000 w 12192000"/>
              <a:gd name="connsiteY2-6" fmla="*/ 394615 h 2367643"/>
              <a:gd name="connsiteX3-7" fmla="*/ 12192000 w 12192000"/>
              <a:gd name="connsiteY3-8" fmla="*/ 2367643 h 2367643"/>
              <a:gd name="connsiteX4-9" fmla="*/ 0 w 12192000"/>
              <a:gd name="connsiteY4-10" fmla="*/ 2367643 h 2367643"/>
              <a:gd name="connsiteX5-11" fmla="*/ 0 w 12192000"/>
              <a:gd name="connsiteY5-12" fmla="*/ 0 h 2367643"/>
              <a:gd name="connsiteX0-13" fmla="*/ 0 w 12192000"/>
              <a:gd name="connsiteY0-14" fmla="*/ 0 h 2367643"/>
              <a:gd name="connsiteX1-15" fmla="*/ 11924385 w 12192000"/>
              <a:gd name="connsiteY1-16" fmla="*/ 0 h 2367643"/>
              <a:gd name="connsiteX2-17" fmla="*/ 12192000 w 12192000"/>
              <a:gd name="connsiteY2-18" fmla="*/ 394615 h 2367643"/>
              <a:gd name="connsiteX3-19" fmla="*/ 12192000 w 12192000"/>
              <a:gd name="connsiteY3-20" fmla="*/ 2367643 h 2367643"/>
              <a:gd name="connsiteX4-21" fmla="*/ 0 w 12192000"/>
              <a:gd name="connsiteY4-22" fmla="*/ 2367643 h 2367643"/>
              <a:gd name="connsiteX5-23" fmla="*/ 0 w 12192000"/>
              <a:gd name="connsiteY5-24" fmla="*/ 0 h 2367643"/>
              <a:gd name="connsiteX0-25" fmla="*/ 0 w 12192000"/>
              <a:gd name="connsiteY0-26" fmla="*/ 0 h 2367643"/>
              <a:gd name="connsiteX1-27" fmla="*/ 11924385 w 12192000"/>
              <a:gd name="connsiteY1-28" fmla="*/ 0 h 2367643"/>
              <a:gd name="connsiteX2-29" fmla="*/ 12192000 w 12192000"/>
              <a:gd name="connsiteY2-30" fmla="*/ 437627 h 2367643"/>
              <a:gd name="connsiteX3-31" fmla="*/ 12192000 w 12192000"/>
              <a:gd name="connsiteY3-32" fmla="*/ 2367643 h 2367643"/>
              <a:gd name="connsiteX4-33" fmla="*/ 0 w 12192000"/>
              <a:gd name="connsiteY4-34" fmla="*/ 2367643 h 2367643"/>
              <a:gd name="connsiteX5-35" fmla="*/ 0 w 12192000"/>
              <a:gd name="connsiteY5-36" fmla="*/ 0 h 2367643"/>
              <a:gd name="connsiteX0-37" fmla="*/ 0 w 12192000"/>
              <a:gd name="connsiteY0-38" fmla="*/ 0 h 2367643"/>
              <a:gd name="connsiteX1-39" fmla="*/ 11924385 w 12192000"/>
              <a:gd name="connsiteY1-40" fmla="*/ 0 h 2367643"/>
              <a:gd name="connsiteX2-41" fmla="*/ 12192000 w 12192000"/>
              <a:gd name="connsiteY2-42" fmla="*/ 399394 h 2367643"/>
              <a:gd name="connsiteX3-43" fmla="*/ 12192000 w 12192000"/>
              <a:gd name="connsiteY3-44" fmla="*/ 2367643 h 2367643"/>
              <a:gd name="connsiteX4-45" fmla="*/ 0 w 12192000"/>
              <a:gd name="connsiteY4-46" fmla="*/ 2367643 h 2367643"/>
              <a:gd name="connsiteX5-47" fmla="*/ 0 w 12192000"/>
              <a:gd name="connsiteY5-48" fmla="*/ 0 h 23676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2367643">
                <a:moveTo>
                  <a:pt x="0" y="0"/>
                </a:moveTo>
                <a:lnTo>
                  <a:pt x="11924385" y="0"/>
                </a:lnTo>
                <a:lnTo>
                  <a:pt x="12192000" y="399394"/>
                </a:lnTo>
                <a:lnTo>
                  <a:pt x="12192000" y="2367643"/>
                </a:lnTo>
                <a:lnTo>
                  <a:pt x="0" y="2367643"/>
                </a:lnTo>
                <a:lnTo>
                  <a:pt x="0" y="0"/>
                </a:lnTo>
                <a:close/>
              </a:path>
            </a:pathLst>
          </a:custGeom>
          <a:solidFill>
            <a:srgbClr val="0C3D6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364" name="文本框 6"/>
          <p:cNvSpPr txBox="1"/>
          <p:nvPr/>
        </p:nvSpPr>
        <p:spPr>
          <a:xfrm>
            <a:off x="825500" y="881063"/>
            <a:ext cx="529844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r>
              <a:rPr lang="zh-CN" sz="3600" b="1" baseline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自我介绍与</a:t>
            </a:r>
            <a:r>
              <a:rPr lang="en-US" altLang="zh-CN" sz="3600" b="1" baseline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Xset</a:t>
            </a:r>
            <a:r>
              <a:rPr lang="zh-CN" altLang="en-US" sz="3600" b="1" baseline="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  <a:endParaRPr lang="zh-CN" altLang="en-US" sz="3600" b="1" baseline="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66" name="文本框 5"/>
          <p:cNvSpPr txBox="1"/>
          <p:nvPr/>
        </p:nvSpPr>
        <p:spPr>
          <a:xfrm>
            <a:off x="876300" y="1733550"/>
            <a:ext cx="30988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endParaRPr lang="zh-CN" altLang="en-US" sz="2000" baseline="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67" name="文本框 16"/>
          <p:cNvSpPr txBox="1"/>
          <p:nvPr/>
        </p:nvSpPr>
        <p:spPr>
          <a:xfrm>
            <a:off x="825500" y="5108575"/>
            <a:ext cx="556577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部门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汇报人：王喻梅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时间：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2024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04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16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等线" panose="02010600030101010101" charset="-122"/>
              </a:rPr>
              <a:t>日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6364" name="组合 136"/>
          <p:cNvGrpSpPr/>
          <p:nvPr/>
        </p:nvGrpSpPr>
        <p:grpSpPr>
          <a:xfrm>
            <a:off x="277494" y="53027"/>
            <a:ext cx="3590291" cy="915035"/>
            <a:chOff x="422" y="83"/>
            <a:chExt cx="5653" cy="1442"/>
          </a:xfrm>
        </p:grpSpPr>
        <p:sp>
          <p:nvSpPr>
            <p:cNvPr id="138" name="平行四边形 137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39" name="平行四边形 138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40" name="平行四边形 139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56368" name="TextBox 76"/>
            <p:cNvSpPr txBox="1"/>
            <p:nvPr/>
          </p:nvSpPr>
          <p:spPr>
            <a:xfrm>
              <a:off x="2138" y="448"/>
              <a:ext cx="3937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工作业绩</a:t>
              </a:r>
              <a:endParaRPr lang="zh-CN" altLang="en-US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375" y="960438"/>
            <a:ext cx="10513695" cy="4937125"/>
          </a:xfrm>
          <a:prstGeom prst="rect">
            <a:avLst/>
          </a:prstGeom>
          <a:effectLst>
            <a:outerShdw blurRad="4826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8" name="波形 17"/>
          <p:cNvSpPr/>
          <p:nvPr/>
        </p:nvSpPr>
        <p:spPr>
          <a:xfrm>
            <a:off x="10163810" y="5897880"/>
            <a:ext cx="1191260" cy="529590"/>
          </a:xfrm>
          <a:prstGeom prst="wav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门户网址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76"/>
          <p:cNvSpPr txBox="1"/>
          <p:nvPr/>
        </p:nvSpPr>
        <p:spPr>
          <a:xfrm>
            <a:off x="1367347" y="284641"/>
            <a:ext cx="5576923" cy="49149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工作业绩</a:t>
            </a:r>
            <a:endParaRPr lang="en-US" altLang="zh-CN" sz="26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" name="文本框 32"/>
          <p:cNvSpPr txBox="1"/>
          <p:nvPr/>
        </p:nvSpPr>
        <p:spPr>
          <a:xfrm rot="16200000" flipH="1">
            <a:off x="-1780012" y="2497973"/>
            <a:ext cx="6952343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/>
            <a:r>
              <a:rPr lang="en-US" altLang="zh-CN" sz="11500" noProof="1" dirty="0">
                <a:solidFill>
                  <a:srgbClr val="2E75B6">
                    <a:alpha val="20000"/>
                  </a:srgbClr>
                </a:solidFill>
                <a:latin typeface="Arial" panose="020B0604020202020204" pitchFamily="34" charset="0"/>
                <a:ea typeface="思源宋体 CN Heavy" pitchFamily="18" charset="-122"/>
                <a:cs typeface="Arial" panose="020B0604020202020204" pitchFamily="34" charset="0"/>
                <a:sym typeface="Arial" panose="020B0604020202020204" pitchFamily="34" charset="0"/>
              </a:rPr>
              <a:t>Part 03</a:t>
            </a:r>
            <a:endParaRPr lang="en-US" altLang="zh-CN" sz="11500" noProof="1" dirty="0">
              <a:solidFill>
                <a:srgbClr val="2E75B6">
                  <a:alpha val="20000"/>
                </a:srgbClr>
              </a:solidFill>
              <a:latin typeface="Arial" panose="020B0604020202020204" pitchFamily="34" charset="0"/>
              <a:ea typeface="思源宋体 CN Heavy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96150" y="0"/>
            <a:ext cx="4895850" cy="6858000"/>
          </a:xfrm>
          <a:prstGeom prst="rect">
            <a:avLst/>
          </a:prstGeom>
          <a:solidFill>
            <a:srgbClr val="0F3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4" name="矩形 13"/>
          <p:cNvSpPr/>
          <p:nvPr/>
        </p:nvSpPr>
        <p:spPr>
          <a:xfrm>
            <a:off x="1971675" y="1395413"/>
            <a:ext cx="7366000" cy="39258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88900" dir="135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grpSp>
        <p:nvGrpSpPr>
          <p:cNvPr id="21508" name="组合 15"/>
          <p:cNvGrpSpPr/>
          <p:nvPr/>
        </p:nvGrpSpPr>
        <p:grpSpPr>
          <a:xfrm>
            <a:off x="10220325" y="1577975"/>
            <a:ext cx="0" cy="938213"/>
            <a:chOff x="703943" y="653143"/>
            <a:chExt cx="0" cy="93809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03943" y="653143"/>
              <a:ext cx="0" cy="63862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03943" y="1355592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03943" y="1455413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03943" y="1555235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1971675" y="1970088"/>
            <a:ext cx="179388" cy="1152525"/>
          </a:xfrm>
          <a:prstGeom prst="rect">
            <a:avLst/>
          </a:prstGeom>
          <a:solidFill>
            <a:srgbClr val="0F3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21514" name="文本框 33"/>
          <p:cNvSpPr txBox="1"/>
          <p:nvPr/>
        </p:nvSpPr>
        <p:spPr>
          <a:xfrm>
            <a:off x="3357563" y="2084388"/>
            <a:ext cx="2394585" cy="92202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5400" dirty="0">
                <a:solidFill>
                  <a:srgbClr val="0F4C83"/>
                </a:solidFill>
                <a:latin typeface="Arial" panose="020B0604020202020204" pitchFamily="34" charset="0"/>
                <a:ea typeface="思源宋体 CN Heavy" pitchFamily="18" charset="-122"/>
              </a:rPr>
              <a:t>Part 03</a:t>
            </a:r>
            <a:endParaRPr lang="en-US" altLang="zh-CN" sz="5400" dirty="0">
              <a:solidFill>
                <a:srgbClr val="0F4C83"/>
              </a:solidFill>
              <a:latin typeface="Arial" panose="020B0604020202020204" pitchFamily="34" charset="0"/>
              <a:ea typeface="思源宋体 CN Heavy" pitchFamily="18" charset="-122"/>
            </a:endParaRPr>
          </a:p>
        </p:txBody>
      </p:sp>
      <p:sp>
        <p:nvSpPr>
          <p:cNvPr id="21515" name="文本框 34"/>
          <p:cNvSpPr txBox="1"/>
          <p:nvPr/>
        </p:nvSpPr>
        <p:spPr>
          <a:xfrm>
            <a:off x="3357880" y="3084830"/>
            <a:ext cx="586359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5400" b="1" dirty="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Xset</a:t>
            </a:r>
            <a:r>
              <a:rPr lang="zh-CN" altLang="en-US" sz="5400" b="1" dirty="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产品</a:t>
            </a:r>
            <a:r>
              <a:rPr lang="zh-CN" altLang="en-US" sz="5400" b="1" dirty="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介绍</a:t>
            </a:r>
            <a:endParaRPr lang="zh-CN" altLang="en-US" sz="5400" b="1" dirty="0">
              <a:solidFill>
                <a:srgbClr val="3B3838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473450" y="4215130"/>
            <a:ext cx="4765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现代轻量化的企业级</a:t>
            </a:r>
            <a:r>
              <a:rPr lang="en-US" altLang="zh-CN" sz="1200" noProof="0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BI</a:t>
            </a:r>
            <a:r>
              <a:rPr lang="zh-CN" altLang="en-US" sz="1200" noProof="0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产品</a:t>
            </a:r>
            <a:r>
              <a:rPr lang="zh-CN" altLang="en-US" sz="1200" noProof="0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介绍</a:t>
            </a:r>
            <a:endParaRPr lang="zh-CN" altLang="en-US" sz="1200" noProof="0" dirty="0" smtClea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3473450" y="4040505"/>
            <a:ext cx="782638" cy="0"/>
          </a:xfrm>
          <a:prstGeom prst="line">
            <a:avLst/>
          </a:prstGeom>
          <a:ln w="31750">
            <a:solidFill>
              <a:srgbClr val="2C55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18" name="组合 1"/>
          <p:cNvGrpSpPr/>
          <p:nvPr/>
        </p:nvGrpSpPr>
        <p:grpSpPr>
          <a:xfrm rot="10800000">
            <a:off x="9632950" y="4319588"/>
            <a:ext cx="0" cy="938212"/>
            <a:chOff x="703943" y="653143"/>
            <a:chExt cx="0" cy="93809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703943" y="653143"/>
              <a:ext cx="0" cy="63862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703943" y="1355592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03943" y="1455413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03943" y="1555235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523" name="图片 7" descr="集团全新品牌标识-PNG-反白稿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58525" y="269875"/>
            <a:ext cx="711200" cy="425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09" name="组合 11"/>
          <p:cNvGrpSpPr/>
          <p:nvPr/>
        </p:nvGrpSpPr>
        <p:grpSpPr>
          <a:xfrm>
            <a:off x="277494" y="30802"/>
            <a:ext cx="4092030" cy="915035"/>
            <a:chOff x="422" y="83"/>
            <a:chExt cx="6443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4727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Xset</a:t>
              </a:r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产品介绍</a:t>
              </a:r>
              <a:endParaRPr lang="zh-CN" altLang="en-US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任意多边形 228"/>
          <p:cNvSpPr/>
          <p:nvPr/>
        </p:nvSpPr>
        <p:spPr>
          <a:xfrm>
            <a:off x="1367155" y="1257300"/>
            <a:ext cx="1603375" cy="328930"/>
          </a:xfrm>
          <a:custGeom>
            <a:avLst/>
            <a:gdLst>
              <a:gd name="rtl" fmla="*/ 30400 w 2432000"/>
              <a:gd name="rtt" fmla="*/ 30400 h 359055"/>
              <a:gd name="rtr" fmla="*/ 2401600 w 2432000"/>
              <a:gd name="rtb" fmla="*/ 328655 h 359055"/>
            </a:gdLst>
            <a:ahLst/>
            <a:cxnLst/>
            <a:rect l="rtl" t="rtt" r="rtr" b="rtb"/>
            <a:pathLst>
              <a:path w="2432000" h="359055">
                <a:moveTo>
                  <a:pt x="179527" y="359055"/>
                </a:moveTo>
                <a:lnTo>
                  <a:pt x="2252473" y="359055"/>
                </a:lnTo>
                <a:cubicBezTo>
                  <a:pt x="2351622" y="359055"/>
                  <a:pt x="2432000" y="278681"/>
                  <a:pt x="2432000" y="179527"/>
                </a:cubicBezTo>
                <a:cubicBezTo>
                  <a:pt x="2432000" y="80375"/>
                  <a:pt x="2351622" y="0"/>
                  <a:pt x="2252473" y="0"/>
                </a:cubicBezTo>
                <a:lnTo>
                  <a:pt x="179527" y="0"/>
                </a:lnTo>
                <a:cubicBezTo>
                  <a:pt x="80375" y="0"/>
                  <a:pt x="0" y="80375"/>
                  <a:pt x="0" y="179527"/>
                </a:cubicBezTo>
                <a:cubicBezTo>
                  <a:pt x="0" y="278681"/>
                  <a:pt x="80375" y="359055"/>
                  <a:pt x="179527" y="359055"/>
                </a:cubicBezTo>
                <a:close/>
              </a:path>
            </a:pathLst>
          </a:custGeom>
          <a:solidFill>
            <a:srgbClr val="0153A4"/>
          </a:solidFill>
          <a:ln w="15200" cap="flat">
            <a:noFill/>
            <a:beve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wrap="square" lIns="36000" tIns="0" rIns="36000" bIns="0" rtlCol="0" anchor="ctr"/>
          <a:p>
            <a:pPr algn="ctr" fontAlgn="auto">
              <a:lnSpc>
                <a:spcPct val="100000"/>
              </a:lnSpc>
            </a:pPr>
            <a:r>
              <a:rPr lang="zh-CN" altLang="en-US" sz="2000" b="1" strike="noStrike" noProof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它是什么？</a:t>
            </a:r>
            <a:endParaRPr lang="zh-CN" altLang="en-US" sz="2000" b="1" strike="noStrike" noProof="1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菱形 3"/>
          <p:cNvSpPr/>
          <p:nvPr/>
        </p:nvSpPr>
        <p:spPr>
          <a:xfrm>
            <a:off x="1452880" y="2002155"/>
            <a:ext cx="1709420" cy="1426210"/>
          </a:xfrm>
          <a:prstGeom prst="diamond">
            <a:avLst/>
          </a:prstGeom>
          <a:solidFill>
            <a:srgbClr val="0C3D69"/>
          </a:solidFill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企业级商业智能</a:t>
            </a:r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3307080" y="2002155"/>
            <a:ext cx="1709420" cy="1426210"/>
          </a:xfrm>
          <a:prstGeom prst="diamond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Web 应用程序</a:t>
            </a:r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7015480" y="2002155"/>
            <a:ext cx="1709420" cy="1426210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轻量</a:t>
            </a:r>
            <a:endParaRPr lang="zh-CN" altLang="en-US">
              <a:sym typeface="+mn-ea"/>
            </a:endParaRPr>
          </a:p>
          <a:p>
            <a:pPr algn="ctr"/>
            <a:r>
              <a:rPr lang="zh-CN" altLang="en-US"/>
              <a:t>快速</a:t>
            </a:r>
            <a:endParaRPr lang="zh-CN" altLang="en-US"/>
          </a:p>
          <a:p>
            <a:pPr algn="ctr"/>
            <a:r>
              <a:rPr lang="zh-CN" altLang="en-US"/>
              <a:t>直观</a:t>
            </a:r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1452880" y="3552190"/>
            <a:ext cx="1709420" cy="1426210"/>
          </a:xfrm>
          <a:prstGeom prst="diamond">
            <a:avLst/>
          </a:prstGeom>
          <a:solidFill>
            <a:srgbClr val="E00EF2"/>
          </a:solidFill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图表丰富</a:t>
            </a:r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7105015" y="3552190"/>
            <a:ext cx="1709420" cy="1426210"/>
          </a:xfrm>
          <a:prstGeom prst="diamond">
            <a:avLst/>
          </a:prstGeom>
          <a:solidFill>
            <a:srgbClr val="FC8136"/>
          </a:solidFill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/>
              <a:t>二次集成开发</a:t>
            </a:r>
            <a:endParaRPr lang="zh-CN"/>
          </a:p>
        </p:txBody>
      </p:sp>
      <p:sp>
        <p:nvSpPr>
          <p:cNvPr id="16" name="菱形 15"/>
          <p:cNvSpPr/>
          <p:nvPr/>
        </p:nvSpPr>
        <p:spPr>
          <a:xfrm>
            <a:off x="5220970" y="3552190"/>
            <a:ext cx="1709420" cy="1426210"/>
          </a:xfrm>
          <a:prstGeom prst="diamond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看板拖拽制作</a:t>
            </a:r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5161280" y="2002155"/>
            <a:ext cx="1709420" cy="1426210"/>
          </a:xfrm>
          <a:prstGeom prst="diamond">
            <a:avLst/>
          </a:prstGeom>
          <a:solidFill>
            <a:srgbClr val="0C3D69"/>
          </a:solidFill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开源免费</a:t>
            </a:r>
            <a:endParaRPr lang="zh-CN" altLang="en-US"/>
          </a:p>
        </p:txBody>
      </p:sp>
      <p:sp>
        <p:nvSpPr>
          <p:cNvPr id="21" name="菱形 20"/>
          <p:cNvSpPr/>
          <p:nvPr/>
        </p:nvSpPr>
        <p:spPr>
          <a:xfrm>
            <a:off x="8869680" y="2002155"/>
            <a:ext cx="1709420" cy="1426210"/>
          </a:xfrm>
          <a:prstGeom prst="diamond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权限安全</a:t>
            </a:r>
            <a:endParaRPr lang="zh-CN" altLang="en-US"/>
          </a:p>
        </p:txBody>
      </p:sp>
      <p:sp>
        <p:nvSpPr>
          <p:cNvPr id="22" name="菱形 21"/>
          <p:cNvSpPr/>
          <p:nvPr/>
        </p:nvSpPr>
        <p:spPr>
          <a:xfrm>
            <a:off x="3336925" y="3552190"/>
            <a:ext cx="1709420" cy="1426210"/>
          </a:xfrm>
          <a:prstGeom prst="diamond">
            <a:avLst/>
          </a:prstGeom>
          <a:solidFill>
            <a:srgbClr val="FC8136"/>
          </a:solidFill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SQL</a:t>
            </a:r>
            <a:r>
              <a:rPr lang="zh-CN" altLang="en-US"/>
              <a:t>编辑器</a:t>
            </a:r>
            <a:endParaRPr lang="zh-CN" altLang="en-US"/>
          </a:p>
        </p:txBody>
      </p:sp>
      <p:sp>
        <p:nvSpPr>
          <p:cNvPr id="24" name="菱形 23"/>
          <p:cNvSpPr/>
          <p:nvPr/>
        </p:nvSpPr>
        <p:spPr>
          <a:xfrm>
            <a:off x="8989060" y="3552190"/>
            <a:ext cx="1709420" cy="1426210"/>
          </a:xfrm>
          <a:prstGeom prst="diamond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本地化部署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09" name="组合 11"/>
          <p:cNvGrpSpPr/>
          <p:nvPr/>
        </p:nvGrpSpPr>
        <p:grpSpPr>
          <a:xfrm>
            <a:off x="277494" y="30802"/>
            <a:ext cx="4092030" cy="915035"/>
            <a:chOff x="422" y="83"/>
            <a:chExt cx="6443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4727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Xset</a:t>
              </a:r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产品介绍</a:t>
              </a:r>
              <a:endParaRPr lang="zh-CN" altLang="en-US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7680" y="868680"/>
            <a:ext cx="8915400" cy="5741670"/>
          </a:xfrm>
          <a:prstGeom prst="rect">
            <a:avLst/>
          </a:prstGeom>
        </p:spPr>
      </p:pic>
      <p:sp>
        <p:nvSpPr>
          <p:cNvPr id="17" name="任意多边形 228"/>
          <p:cNvSpPr/>
          <p:nvPr/>
        </p:nvSpPr>
        <p:spPr>
          <a:xfrm>
            <a:off x="4136390" y="344170"/>
            <a:ext cx="3455035" cy="328930"/>
          </a:xfrm>
          <a:custGeom>
            <a:avLst/>
            <a:gdLst>
              <a:gd name="rtl" fmla="*/ 30400 w 2432000"/>
              <a:gd name="rtt" fmla="*/ 30400 h 359055"/>
              <a:gd name="rtr" fmla="*/ 2401600 w 2432000"/>
              <a:gd name="rtb" fmla="*/ 328655 h 359055"/>
            </a:gdLst>
            <a:ahLst/>
            <a:cxnLst/>
            <a:rect l="rtl" t="rtt" r="rtr" b="rtb"/>
            <a:pathLst>
              <a:path w="2432000" h="359055">
                <a:moveTo>
                  <a:pt x="179527" y="359055"/>
                </a:moveTo>
                <a:lnTo>
                  <a:pt x="2252473" y="359055"/>
                </a:lnTo>
                <a:cubicBezTo>
                  <a:pt x="2351622" y="359055"/>
                  <a:pt x="2432000" y="278681"/>
                  <a:pt x="2432000" y="179527"/>
                </a:cubicBezTo>
                <a:cubicBezTo>
                  <a:pt x="2432000" y="80375"/>
                  <a:pt x="2351622" y="0"/>
                  <a:pt x="2252473" y="0"/>
                </a:cubicBezTo>
                <a:lnTo>
                  <a:pt x="179527" y="0"/>
                </a:lnTo>
                <a:cubicBezTo>
                  <a:pt x="80375" y="0"/>
                  <a:pt x="0" y="80375"/>
                  <a:pt x="0" y="179527"/>
                </a:cubicBezTo>
                <a:cubicBezTo>
                  <a:pt x="0" y="278681"/>
                  <a:pt x="80375" y="359055"/>
                  <a:pt x="179527" y="359055"/>
                </a:cubicBezTo>
                <a:close/>
              </a:path>
            </a:pathLst>
          </a:custGeom>
          <a:solidFill>
            <a:srgbClr val="0153A4"/>
          </a:solidFill>
          <a:ln w="15200" cap="flat">
            <a:noFill/>
            <a:beve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wrap="square" lIns="36000" tIns="0" rIns="36000" bIns="0" rtlCol="0" anchor="ctr"/>
          <a:p>
            <a:pPr algn="ctr" fontAlgn="auto">
              <a:lnSpc>
                <a:spcPct val="100000"/>
              </a:lnSpc>
            </a:pPr>
            <a:r>
              <a:rPr lang="zh-CN" altLang="en-US" sz="2000" b="1" strike="noStrike" noProof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支持的数据源远不止</a:t>
            </a:r>
            <a:r>
              <a:rPr lang="zh-CN" altLang="en-US" sz="2000" b="1" strike="noStrike" noProof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这些</a:t>
            </a:r>
            <a:endParaRPr lang="zh-CN" altLang="en-US" sz="2000" b="1" strike="noStrike" noProof="1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09" name="组合 11"/>
          <p:cNvGrpSpPr/>
          <p:nvPr/>
        </p:nvGrpSpPr>
        <p:grpSpPr>
          <a:xfrm>
            <a:off x="277494" y="30802"/>
            <a:ext cx="4092030" cy="915035"/>
            <a:chOff x="422" y="83"/>
            <a:chExt cx="6443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4727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Xset</a:t>
              </a:r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产品介绍</a:t>
              </a:r>
              <a:endParaRPr lang="zh-CN" altLang="en-US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6480" y="824865"/>
            <a:ext cx="7254240" cy="5676900"/>
          </a:xfrm>
          <a:prstGeom prst="rect">
            <a:avLst/>
          </a:prstGeom>
        </p:spPr>
      </p:pic>
      <p:sp>
        <p:nvSpPr>
          <p:cNvPr id="17" name="任意多边形 228"/>
          <p:cNvSpPr/>
          <p:nvPr/>
        </p:nvSpPr>
        <p:spPr>
          <a:xfrm>
            <a:off x="4055745" y="365760"/>
            <a:ext cx="3153410" cy="328930"/>
          </a:xfrm>
          <a:custGeom>
            <a:avLst/>
            <a:gdLst>
              <a:gd name="rtl" fmla="*/ 30400 w 2432000"/>
              <a:gd name="rtt" fmla="*/ 30400 h 359055"/>
              <a:gd name="rtr" fmla="*/ 2401600 w 2432000"/>
              <a:gd name="rtb" fmla="*/ 328655 h 359055"/>
            </a:gdLst>
            <a:ahLst/>
            <a:cxnLst/>
            <a:rect l="rtl" t="rtt" r="rtr" b="rtb"/>
            <a:pathLst>
              <a:path w="2432000" h="359055">
                <a:moveTo>
                  <a:pt x="179527" y="359055"/>
                </a:moveTo>
                <a:lnTo>
                  <a:pt x="2252473" y="359055"/>
                </a:lnTo>
                <a:cubicBezTo>
                  <a:pt x="2351622" y="359055"/>
                  <a:pt x="2432000" y="278681"/>
                  <a:pt x="2432000" y="179527"/>
                </a:cubicBezTo>
                <a:cubicBezTo>
                  <a:pt x="2432000" y="80375"/>
                  <a:pt x="2351622" y="0"/>
                  <a:pt x="2252473" y="0"/>
                </a:cubicBezTo>
                <a:lnTo>
                  <a:pt x="179527" y="0"/>
                </a:lnTo>
                <a:cubicBezTo>
                  <a:pt x="80375" y="0"/>
                  <a:pt x="0" y="80375"/>
                  <a:pt x="0" y="179527"/>
                </a:cubicBezTo>
                <a:cubicBezTo>
                  <a:pt x="0" y="278681"/>
                  <a:pt x="80375" y="359055"/>
                  <a:pt x="179527" y="359055"/>
                </a:cubicBezTo>
                <a:close/>
              </a:path>
            </a:pathLst>
          </a:custGeom>
          <a:solidFill>
            <a:srgbClr val="0153A4"/>
          </a:solidFill>
          <a:ln w="15200" cap="flat">
            <a:noFill/>
            <a:beve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wrap="square" lIns="36000" tIns="0" rIns="36000" bIns="0" rtlCol="0" anchor="ctr"/>
          <a:p>
            <a:pPr algn="ctr" fontAlgn="auto">
              <a:lnSpc>
                <a:spcPct val="100000"/>
              </a:lnSpc>
            </a:pPr>
            <a:r>
              <a:rPr lang="zh-CN" altLang="en-US" sz="2000" b="1" strike="noStrike" noProof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丰富的图表远不止</a:t>
            </a:r>
            <a:r>
              <a:rPr lang="zh-CN" altLang="en-US" sz="2000" b="1" strike="noStrike" noProof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这些</a:t>
            </a:r>
            <a:endParaRPr lang="zh-CN" altLang="en-US" sz="2000" b="1" strike="noStrike" noProof="1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09" name="组合 11"/>
          <p:cNvGrpSpPr/>
          <p:nvPr/>
        </p:nvGrpSpPr>
        <p:grpSpPr>
          <a:xfrm>
            <a:off x="277494" y="30802"/>
            <a:ext cx="4092030" cy="915035"/>
            <a:chOff x="422" y="83"/>
            <a:chExt cx="6443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4727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Xset</a:t>
              </a:r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产品介绍</a:t>
              </a:r>
              <a:endParaRPr lang="zh-CN" altLang="en-US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7680" y="5496560"/>
            <a:ext cx="1057275" cy="8724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5FAF6">
                  <a:alpha val="100000"/>
                </a:srgbClr>
              </a:clrFrom>
              <a:clrTo>
                <a:srgbClr val="F5FAF6">
                  <a:alpha val="100000"/>
                  <a:alpha val="0"/>
                </a:srgbClr>
              </a:clrTo>
            </a:clrChange>
          </a:blip>
          <a:srcRect l="31875" r="31055" b="39621"/>
          <a:stretch>
            <a:fillRect/>
          </a:stretch>
        </p:blipFill>
        <p:spPr>
          <a:xfrm>
            <a:off x="560705" y="5463540"/>
            <a:ext cx="909955" cy="9055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495" y="5496560"/>
            <a:ext cx="1485900" cy="8826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rcRect b="17474"/>
          <a:stretch>
            <a:fillRect/>
          </a:stretch>
        </p:blipFill>
        <p:spPr>
          <a:xfrm>
            <a:off x="10579735" y="5373370"/>
            <a:ext cx="1206500" cy="9956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CFBFC">
                  <a:alpha val="100000"/>
                </a:srgbClr>
              </a:clrFrom>
              <a:clrTo>
                <a:srgbClr val="FCFBF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3765" y="5463540"/>
            <a:ext cx="973455" cy="803275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2910" y="5552440"/>
            <a:ext cx="865505" cy="7143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385" y="966470"/>
            <a:ext cx="2880360" cy="33223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9220" y="966470"/>
            <a:ext cx="2415540" cy="36880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0235" y="966470"/>
            <a:ext cx="1958340" cy="33451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4050" y="966470"/>
            <a:ext cx="1813560" cy="427482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3600" y="5373370"/>
            <a:ext cx="1344930" cy="1110615"/>
          </a:xfrm>
          <a:prstGeom prst="rect">
            <a:avLst/>
          </a:prstGeom>
        </p:spPr>
      </p:pic>
      <p:sp>
        <p:nvSpPr>
          <p:cNvPr id="17" name="任意多边形 228"/>
          <p:cNvSpPr/>
          <p:nvPr/>
        </p:nvSpPr>
        <p:spPr>
          <a:xfrm>
            <a:off x="4055745" y="365760"/>
            <a:ext cx="3898900" cy="328930"/>
          </a:xfrm>
          <a:custGeom>
            <a:avLst/>
            <a:gdLst>
              <a:gd name="rtl" fmla="*/ 30400 w 2432000"/>
              <a:gd name="rtt" fmla="*/ 30400 h 359055"/>
              <a:gd name="rtr" fmla="*/ 2401600 w 2432000"/>
              <a:gd name="rtb" fmla="*/ 328655 h 359055"/>
            </a:gdLst>
            <a:ahLst/>
            <a:cxnLst/>
            <a:rect l="rtl" t="rtt" r="rtr" b="rtb"/>
            <a:pathLst>
              <a:path w="2432000" h="359055">
                <a:moveTo>
                  <a:pt x="179527" y="359055"/>
                </a:moveTo>
                <a:lnTo>
                  <a:pt x="2252473" y="359055"/>
                </a:lnTo>
                <a:cubicBezTo>
                  <a:pt x="2351622" y="359055"/>
                  <a:pt x="2432000" y="278681"/>
                  <a:pt x="2432000" y="179527"/>
                </a:cubicBezTo>
                <a:cubicBezTo>
                  <a:pt x="2432000" y="80375"/>
                  <a:pt x="2351622" y="0"/>
                  <a:pt x="2252473" y="0"/>
                </a:cubicBezTo>
                <a:lnTo>
                  <a:pt x="179527" y="0"/>
                </a:lnTo>
                <a:cubicBezTo>
                  <a:pt x="80375" y="0"/>
                  <a:pt x="0" y="80375"/>
                  <a:pt x="0" y="179527"/>
                </a:cubicBezTo>
                <a:cubicBezTo>
                  <a:pt x="0" y="278681"/>
                  <a:pt x="80375" y="359055"/>
                  <a:pt x="179527" y="359055"/>
                </a:cubicBezTo>
                <a:close/>
              </a:path>
            </a:pathLst>
          </a:custGeom>
          <a:solidFill>
            <a:srgbClr val="0153A4"/>
          </a:solidFill>
          <a:ln w="15200" cap="flat">
            <a:noFill/>
            <a:beve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wrap="square" lIns="36000" tIns="0" rIns="36000" bIns="0" rtlCol="0" anchor="ctr"/>
          <a:p>
            <a:pPr algn="ctr" fontAlgn="auto">
              <a:lnSpc>
                <a:spcPct val="100000"/>
              </a:lnSpc>
            </a:pPr>
            <a:r>
              <a:rPr lang="zh-CN" altLang="en-US" sz="2000" b="1" strike="noStrike" noProof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使用的行业与企业远不止</a:t>
            </a:r>
            <a:r>
              <a:rPr lang="zh-CN" altLang="en-US" sz="2000" b="1" strike="noStrike" noProof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这些</a:t>
            </a:r>
            <a:endParaRPr lang="zh-CN" altLang="en-US" sz="2000" b="1" strike="noStrike" noProof="1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09" name="组合 11"/>
          <p:cNvGrpSpPr/>
          <p:nvPr/>
        </p:nvGrpSpPr>
        <p:grpSpPr>
          <a:xfrm>
            <a:off x="277494" y="30802"/>
            <a:ext cx="4092030" cy="915035"/>
            <a:chOff x="422" y="83"/>
            <a:chExt cx="6443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4727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做了哪些开发</a:t>
              </a:r>
              <a:endParaRPr lang="zh-CN" altLang="en-US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085215" y="824230"/>
            <a:ext cx="4064000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/>
              <a:t>本地化部署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/>
              <a:t>元数据配置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/>
              <a:t>示例库展示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/>
              <a:t>大部分汉化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/>
              <a:t>警告与报告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/>
              <a:t>邮件通知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/>
              <a:t>缓存配置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/>
              <a:t>权限角色设置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/>
              <a:t>交叉筛选器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/>
              <a:t>全局筛选器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/>
              <a:t>多数据集连接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/>
              <a:t>多图表使用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/>
              <a:t>图表相互跳转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/>
              <a:t>字段下钻</a:t>
            </a:r>
            <a:endParaRPr lang="zh-CN" altLang="en-US"/>
          </a:p>
        </p:txBody>
      </p:sp>
      <p:pic>
        <p:nvPicPr>
          <p:cNvPr id="11" name="图片 10" descr="品质大看板-2024-04-03T06-00-58.922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2170" y="262255"/>
            <a:ext cx="2797810" cy="6209030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3209925" y="2996565"/>
            <a:ext cx="3680460" cy="864235"/>
          </a:xfrm>
          <a:prstGeom prst="rightArrow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在品质上的应用场景落地</a:t>
            </a:r>
            <a:endParaRPr lang="zh-CN" altLang="en-US"/>
          </a:p>
        </p:txBody>
      </p:sp>
      <p:sp>
        <p:nvSpPr>
          <p:cNvPr id="17" name="任意多边形 228"/>
          <p:cNvSpPr/>
          <p:nvPr/>
        </p:nvSpPr>
        <p:spPr>
          <a:xfrm>
            <a:off x="4055745" y="365760"/>
            <a:ext cx="3153410" cy="328930"/>
          </a:xfrm>
          <a:custGeom>
            <a:avLst/>
            <a:gdLst>
              <a:gd name="rtl" fmla="*/ 30400 w 2432000"/>
              <a:gd name="rtt" fmla="*/ 30400 h 359055"/>
              <a:gd name="rtr" fmla="*/ 2401600 w 2432000"/>
              <a:gd name="rtb" fmla="*/ 328655 h 359055"/>
            </a:gdLst>
            <a:ahLst/>
            <a:cxnLst/>
            <a:rect l="rtl" t="rtt" r="rtr" b="rtb"/>
            <a:pathLst>
              <a:path w="2432000" h="359055">
                <a:moveTo>
                  <a:pt x="179527" y="359055"/>
                </a:moveTo>
                <a:lnTo>
                  <a:pt x="2252473" y="359055"/>
                </a:lnTo>
                <a:cubicBezTo>
                  <a:pt x="2351622" y="359055"/>
                  <a:pt x="2432000" y="278681"/>
                  <a:pt x="2432000" y="179527"/>
                </a:cubicBezTo>
                <a:cubicBezTo>
                  <a:pt x="2432000" y="80375"/>
                  <a:pt x="2351622" y="0"/>
                  <a:pt x="2252473" y="0"/>
                </a:cubicBezTo>
                <a:lnTo>
                  <a:pt x="179527" y="0"/>
                </a:lnTo>
                <a:cubicBezTo>
                  <a:pt x="80375" y="0"/>
                  <a:pt x="0" y="80375"/>
                  <a:pt x="0" y="179527"/>
                </a:cubicBezTo>
                <a:cubicBezTo>
                  <a:pt x="0" y="278681"/>
                  <a:pt x="80375" y="359055"/>
                  <a:pt x="179527" y="359055"/>
                </a:cubicBezTo>
                <a:close/>
              </a:path>
            </a:pathLst>
          </a:custGeom>
          <a:solidFill>
            <a:srgbClr val="0153A4"/>
          </a:solidFill>
          <a:ln w="15200" cap="flat">
            <a:noFill/>
            <a:beve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wrap="square" lIns="36000" tIns="0" rIns="36000" bIns="0" rtlCol="0" anchor="ctr"/>
          <a:p>
            <a:pPr algn="ctr" fontAlgn="auto">
              <a:lnSpc>
                <a:spcPct val="100000"/>
              </a:lnSpc>
            </a:pPr>
            <a:r>
              <a:rPr lang="zh-CN" altLang="en-US" sz="2000" b="1" strike="noStrike" noProof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二次开发功能远不止</a:t>
            </a:r>
            <a:r>
              <a:rPr lang="zh-CN" altLang="en-US" sz="2000" b="1" strike="noStrike" noProof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这些</a:t>
            </a:r>
            <a:endParaRPr lang="zh-CN" altLang="en-US" sz="2000" b="1" strike="noStrike" noProof="1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" name="文本框 32"/>
          <p:cNvSpPr txBox="1"/>
          <p:nvPr/>
        </p:nvSpPr>
        <p:spPr>
          <a:xfrm rot="16200000" flipH="1">
            <a:off x="-1780012" y="2497973"/>
            <a:ext cx="6952343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/>
            <a:r>
              <a:rPr lang="en-US" altLang="zh-CN" sz="11500" noProof="1" dirty="0">
                <a:solidFill>
                  <a:srgbClr val="2E75B6">
                    <a:alpha val="20000"/>
                  </a:srgbClr>
                </a:solidFill>
                <a:latin typeface="Arial" panose="020B0604020202020204" pitchFamily="34" charset="0"/>
                <a:ea typeface="思源宋体 CN Heavy" pitchFamily="18" charset="-122"/>
                <a:cs typeface="Arial" panose="020B0604020202020204" pitchFamily="34" charset="0"/>
                <a:sym typeface="Arial" panose="020B0604020202020204" pitchFamily="34" charset="0"/>
              </a:rPr>
              <a:t>Part 04</a:t>
            </a:r>
            <a:endParaRPr lang="en-US" altLang="zh-CN" sz="11500" noProof="1" dirty="0">
              <a:solidFill>
                <a:srgbClr val="2E75B6">
                  <a:alpha val="20000"/>
                </a:srgbClr>
              </a:solidFill>
              <a:latin typeface="Arial" panose="020B0604020202020204" pitchFamily="34" charset="0"/>
              <a:ea typeface="思源宋体 CN Heavy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96150" y="0"/>
            <a:ext cx="4895850" cy="6858000"/>
          </a:xfrm>
          <a:prstGeom prst="rect">
            <a:avLst/>
          </a:prstGeom>
          <a:solidFill>
            <a:srgbClr val="0F3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4" name="矩形 13"/>
          <p:cNvSpPr/>
          <p:nvPr/>
        </p:nvSpPr>
        <p:spPr>
          <a:xfrm>
            <a:off x="1971675" y="1395413"/>
            <a:ext cx="7366000" cy="39258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88900" dir="135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grpSp>
        <p:nvGrpSpPr>
          <p:cNvPr id="21508" name="组合 15"/>
          <p:cNvGrpSpPr/>
          <p:nvPr/>
        </p:nvGrpSpPr>
        <p:grpSpPr>
          <a:xfrm>
            <a:off x="10220325" y="1577975"/>
            <a:ext cx="0" cy="938213"/>
            <a:chOff x="703943" y="653143"/>
            <a:chExt cx="0" cy="93809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03943" y="653143"/>
              <a:ext cx="0" cy="63862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03943" y="1355592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03943" y="1455413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03943" y="1555235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1971675" y="1970088"/>
            <a:ext cx="179388" cy="1152525"/>
          </a:xfrm>
          <a:prstGeom prst="rect">
            <a:avLst/>
          </a:prstGeom>
          <a:solidFill>
            <a:srgbClr val="0F3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21514" name="文本框 33"/>
          <p:cNvSpPr txBox="1"/>
          <p:nvPr/>
        </p:nvSpPr>
        <p:spPr>
          <a:xfrm>
            <a:off x="3357563" y="2084388"/>
            <a:ext cx="2394585" cy="92202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5400" dirty="0">
                <a:solidFill>
                  <a:srgbClr val="0F4C83"/>
                </a:solidFill>
                <a:latin typeface="Arial" panose="020B0604020202020204" pitchFamily="34" charset="0"/>
                <a:ea typeface="思源宋体 CN Heavy" pitchFamily="18" charset="-122"/>
              </a:rPr>
              <a:t>Part 04</a:t>
            </a:r>
            <a:endParaRPr lang="en-US" altLang="zh-CN" sz="5400" dirty="0">
              <a:solidFill>
                <a:srgbClr val="0F4C83"/>
              </a:solidFill>
              <a:latin typeface="Arial" panose="020B0604020202020204" pitchFamily="34" charset="0"/>
              <a:ea typeface="思源宋体 CN Heavy" pitchFamily="18" charset="-122"/>
            </a:endParaRPr>
          </a:p>
        </p:txBody>
      </p:sp>
      <p:sp>
        <p:nvSpPr>
          <p:cNvPr id="21515" name="文本框 34"/>
          <p:cNvSpPr txBox="1"/>
          <p:nvPr/>
        </p:nvSpPr>
        <p:spPr>
          <a:xfrm>
            <a:off x="3357880" y="3084830"/>
            <a:ext cx="586359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5400" b="1" dirty="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Xset</a:t>
            </a:r>
            <a:r>
              <a:rPr lang="zh-CN" altLang="en-US" sz="5400" b="1" dirty="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价值</a:t>
            </a:r>
            <a:r>
              <a:rPr lang="zh-CN" altLang="en-US" sz="5400" b="1" dirty="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达成</a:t>
            </a:r>
            <a:endParaRPr lang="zh-CN" altLang="en-US" sz="5400" b="1" dirty="0">
              <a:solidFill>
                <a:srgbClr val="3B3838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473450" y="4215130"/>
            <a:ext cx="4765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人人都能用的自研</a:t>
            </a:r>
            <a:r>
              <a:rPr lang="en-US" altLang="zh-CN" sz="1200" noProof="0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BI</a:t>
            </a:r>
            <a:r>
              <a:rPr lang="zh-CN" altLang="en-US" sz="1200" noProof="0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工具、解决数据与洞见的最后</a:t>
            </a:r>
            <a:r>
              <a:rPr lang="zh-CN" altLang="en-US" sz="1200" noProof="0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一公里</a:t>
            </a:r>
            <a:endParaRPr lang="zh-CN" altLang="en-US" sz="1200" noProof="0" dirty="0" smtClea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3473450" y="4040505"/>
            <a:ext cx="782638" cy="0"/>
          </a:xfrm>
          <a:prstGeom prst="line">
            <a:avLst/>
          </a:prstGeom>
          <a:ln w="31750">
            <a:solidFill>
              <a:srgbClr val="2C55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18" name="组合 1"/>
          <p:cNvGrpSpPr/>
          <p:nvPr/>
        </p:nvGrpSpPr>
        <p:grpSpPr>
          <a:xfrm rot="10800000">
            <a:off x="9632950" y="4319588"/>
            <a:ext cx="0" cy="938212"/>
            <a:chOff x="703943" y="653143"/>
            <a:chExt cx="0" cy="93809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703943" y="653143"/>
              <a:ext cx="0" cy="63862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703943" y="1355592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03943" y="1455413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03943" y="1555235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523" name="图片 7" descr="集团全新品牌标识-PNG-反白稿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58525" y="269875"/>
            <a:ext cx="711200" cy="425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09" name="组合 11"/>
          <p:cNvGrpSpPr/>
          <p:nvPr/>
        </p:nvGrpSpPr>
        <p:grpSpPr>
          <a:xfrm>
            <a:off x="277494" y="30802"/>
            <a:ext cx="4092030" cy="915035"/>
            <a:chOff x="422" y="83"/>
            <a:chExt cx="6443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4727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Xset</a:t>
              </a:r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的价值</a:t>
              </a:r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达成</a:t>
              </a:r>
              <a:endParaRPr lang="zh-CN" altLang="en-US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7" name="图示 6"/>
          <p:cNvGraphicFramePr/>
          <p:nvPr/>
        </p:nvGraphicFramePr>
        <p:xfrm>
          <a:off x="2465070" y="1256665"/>
          <a:ext cx="7355205" cy="4344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-3175" y="4763"/>
            <a:ext cx="12195175" cy="6864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0" name="剪去单角的矩形 9"/>
          <p:cNvSpPr/>
          <p:nvPr/>
        </p:nvSpPr>
        <p:spPr>
          <a:xfrm>
            <a:off x="-3175" y="3429000"/>
            <a:ext cx="12195175" cy="3440113"/>
          </a:xfrm>
          <a:custGeom>
            <a:avLst/>
            <a:gdLst>
              <a:gd name="connsiteX0" fmla="*/ 0 w 12192000"/>
              <a:gd name="connsiteY0" fmla="*/ 0 h 2367643"/>
              <a:gd name="connsiteX1" fmla="*/ 11797385 w 12192000"/>
              <a:gd name="connsiteY1" fmla="*/ 0 h 2367643"/>
              <a:gd name="connsiteX2" fmla="*/ 12192000 w 12192000"/>
              <a:gd name="connsiteY2" fmla="*/ 394615 h 2367643"/>
              <a:gd name="connsiteX3" fmla="*/ 12192000 w 12192000"/>
              <a:gd name="connsiteY3" fmla="*/ 2367643 h 2367643"/>
              <a:gd name="connsiteX4" fmla="*/ 0 w 12192000"/>
              <a:gd name="connsiteY4" fmla="*/ 2367643 h 2367643"/>
              <a:gd name="connsiteX5" fmla="*/ 0 w 12192000"/>
              <a:gd name="connsiteY5" fmla="*/ 0 h 2367643"/>
              <a:gd name="connsiteX0-1" fmla="*/ 0 w 12192000"/>
              <a:gd name="connsiteY0-2" fmla="*/ 0 h 2367643"/>
              <a:gd name="connsiteX1-3" fmla="*/ 11924385 w 12192000"/>
              <a:gd name="connsiteY1-4" fmla="*/ 0 h 2367643"/>
              <a:gd name="connsiteX2-5" fmla="*/ 12192000 w 12192000"/>
              <a:gd name="connsiteY2-6" fmla="*/ 394615 h 2367643"/>
              <a:gd name="connsiteX3-7" fmla="*/ 12192000 w 12192000"/>
              <a:gd name="connsiteY3-8" fmla="*/ 2367643 h 2367643"/>
              <a:gd name="connsiteX4-9" fmla="*/ 0 w 12192000"/>
              <a:gd name="connsiteY4-10" fmla="*/ 2367643 h 2367643"/>
              <a:gd name="connsiteX5-11" fmla="*/ 0 w 12192000"/>
              <a:gd name="connsiteY5-12" fmla="*/ 0 h 2367643"/>
              <a:gd name="connsiteX0-13" fmla="*/ 0 w 12192000"/>
              <a:gd name="connsiteY0-14" fmla="*/ 0 h 2367643"/>
              <a:gd name="connsiteX1-15" fmla="*/ 11924385 w 12192000"/>
              <a:gd name="connsiteY1-16" fmla="*/ 0 h 2367643"/>
              <a:gd name="connsiteX2-17" fmla="*/ 12192000 w 12192000"/>
              <a:gd name="connsiteY2-18" fmla="*/ 394615 h 2367643"/>
              <a:gd name="connsiteX3-19" fmla="*/ 12192000 w 12192000"/>
              <a:gd name="connsiteY3-20" fmla="*/ 2367643 h 2367643"/>
              <a:gd name="connsiteX4-21" fmla="*/ 0 w 12192000"/>
              <a:gd name="connsiteY4-22" fmla="*/ 2367643 h 2367643"/>
              <a:gd name="connsiteX5-23" fmla="*/ 0 w 12192000"/>
              <a:gd name="connsiteY5-24" fmla="*/ 0 h 2367643"/>
              <a:gd name="connsiteX0-25" fmla="*/ 0 w 12192000"/>
              <a:gd name="connsiteY0-26" fmla="*/ 0 h 2367643"/>
              <a:gd name="connsiteX1-27" fmla="*/ 11924385 w 12192000"/>
              <a:gd name="connsiteY1-28" fmla="*/ 0 h 2367643"/>
              <a:gd name="connsiteX2-29" fmla="*/ 12192000 w 12192000"/>
              <a:gd name="connsiteY2-30" fmla="*/ 437627 h 2367643"/>
              <a:gd name="connsiteX3-31" fmla="*/ 12192000 w 12192000"/>
              <a:gd name="connsiteY3-32" fmla="*/ 2367643 h 2367643"/>
              <a:gd name="connsiteX4-33" fmla="*/ 0 w 12192000"/>
              <a:gd name="connsiteY4-34" fmla="*/ 2367643 h 2367643"/>
              <a:gd name="connsiteX5-35" fmla="*/ 0 w 12192000"/>
              <a:gd name="connsiteY5-36" fmla="*/ 0 h 2367643"/>
              <a:gd name="connsiteX0-37" fmla="*/ 0 w 12192000"/>
              <a:gd name="connsiteY0-38" fmla="*/ 0 h 2367643"/>
              <a:gd name="connsiteX1-39" fmla="*/ 11924385 w 12192000"/>
              <a:gd name="connsiteY1-40" fmla="*/ 0 h 2367643"/>
              <a:gd name="connsiteX2-41" fmla="*/ 12192000 w 12192000"/>
              <a:gd name="connsiteY2-42" fmla="*/ 399394 h 2367643"/>
              <a:gd name="connsiteX3-43" fmla="*/ 12192000 w 12192000"/>
              <a:gd name="connsiteY3-44" fmla="*/ 2367643 h 2367643"/>
              <a:gd name="connsiteX4-45" fmla="*/ 0 w 12192000"/>
              <a:gd name="connsiteY4-46" fmla="*/ 2367643 h 2367643"/>
              <a:gd name="connsiteX5-47" fmla="*/ 0 w 12192000"/>
              <a:gd name="connsiteY5-48" fmla="*/ 0 h 2367643"/>
              <a:gd name="connsiteX0-49" fmla="*/ 0 w 12192000"/>
              <a:gd name="connsiteY0-50" fmla="*/ 17417 h 2385060"/>
              <a:gd name="connsiteX1-51" fmla="*/ 11824236 w 12192000"/>
              <a:gd name="connsiteY1-52" fmla="*/ 0 h 2385060"/>
              <a:gd name="connsiteX2-53" fmla="*/ 12192000 w 12192000"/>
              <a:gd name="connsiteY2-54" fmla="*/ 416811 h 2385060"/>
              <a:gd name="connsiteX3-55" fmla="*/ 12192000 w 12192000"/>
              <a:gd name="connsiteY3-56" fmla="*/ 2385060 h 2385060"/>
              <a:gd name="connsiteX4-57" fmla="*/ 0 w 12192000"/>
              <a:gd name="connsiteY4-58" fmla="*/ 2385060 h 2385060"/>
              <a:gd name="connsiteX5-59" fmla="*/ 0 w 12192000"/>
              <a:gd name="connsiteY5-60" fmla="*/ 17417 h 2385060"/>
              <a:gd name="connsiteX0-61" fmla="*/ 0 w 12192000"/>
              <a:gd name="connsiteY0-62" fmla="*/ 4717 h 2385060"/>
              <a:gd name="connsiteX1-63" fmla="*/ 11824236 w 12192000"/>
              <a:gd name="connsiteY1-64" fmla="*/ 0 h 2385060"/>
              <a:gd name="connsiteX2-65" fmla="*/ 12192000 w 12192000"/>
              <a:gd name="connsiteY2-66" fmla="*/ 416811 h 2385060"/>
              <a:gd name="connsiteX3-67" fmla="*/ 12192000 w 12192000"/>
              <a:gd name="connsiteY3-68" fmla="*/ 2385060 h 2385060"/>
              <a:gd name="connsiteX4-69" fmla="*/ 0 w 12192000"/>
              <a:gd name="connsiteY4-70" fmla="*/ 2385060 h 2385060"/>
              <a:gd name="connsiteX5-71" fmla="*/ 0 w 12192000"/>
              <a:gd name="connsiteY5-72" fmla="*/ 4717 h 2385060"/>
              <a:gd name="connsiteX0-73" fmla="*/ 1361 w 12192000"/>
              <a:gd name="connsiteY0-74" fmla="*/ 635 h 2385060"/>
              <a:gd name="connsiteX1-75" fmla="*/ 11824236 w 12192000"/>
              <a:gd name="connsiteY1-76" fmla="*/ 0 h 2385060"/>
              <a:gd name="connsiteX2-77" fmla="*/ 12192000 w 12192000"/>
              <a:gd name="connsiteY2-78" fmla="*/ 416811 h 2385060"/>
              <a:gd name="connsiteX3-79" fmla="*/ 12192000 w 12192000"/>
              <a:gd name="connsiteY3-80" fmla="*/ 2385060 h 2385060"/>
              <a:gd name="connsiteX4-81" fmla="*/ 0 w 12192000"/>
              <a:gd name="connsiteY4-82" fmla="*/ 2385060 h 2385060"/>
              <a:gd name="connsiteX5-83" fmla="*/ 1361 w 12192000"/>
              <a:gd name="connsiteY5-84" fmla="*/ 635 h 2385060"/>
              <a:gd name="connsiteX0-85" fmla="*/ 27215 w 12192000"/>
              <a:gd name="connsiteY0-86" fmla="*/ 104049 h 2385060"/>
              <a:gd name="connsiteX1-87" fmla="*/ 11824236 w 12192000"/>
              <a:gd name="connsiteY1-88" fmla="*/ 0 h 2385060"/>
              <a:gd name="connsiteX2-89" fmla="*/ 12192000 w 12192000"/>
              <a:gd name="connsiteY2-90" fmla="*/ 416811 h 2385060"/>
              <a:gd name="connsiteX3-91" fmla="*/ 12192000 w 12192000"/>
              <a:gd name="connsiteY3-92" fmla="*/ 2385060 h 2385060"/>
              <a:gd name="connsiteX4-93" fmla="*/ 0 w 12192000"/>
              <a:gd name="connsiteY4-94" fmla="*/ 2385060 h 2385060"/>
              <a:gd name="connsiteX5-95" fmla="*/ 27215 w 12192000"/>
              <a:gd name="connsiteY5-96" fmla="*/ 104049 h 2385060"/>
              <a:gd name="connsiteX0-97" fmla="*/ 131 w 12192130"/>
              <a:gd name="connsiteY0-98" fmla="*/ 635 h 2385060"/>
              <a:gd name="connsiteX1-99" fmla="*/ 11824366 w 12192130"/>
              <a:gd name="connsiteY1-100" fmla="*/ 0 h 2385060"/>
              <a:gd name="connsiteX2-101" fmla="*/ 12192130 w 12192130"/>
              <a:gd name="connsiteY2-102" fmla="*/ 416811 h 2385060"/>
              <a:gd name="connsiteX3-103" fmla="*/ 12192130 w 12192130"/>
              <a:gd name="connsiteY3-104" fmla="*/ 2385060 h 2385060"/>
              <a:gd name="connsiteX4-105" fmla="*/ 130 w 12192130"/>
              <a:gd name="connsiteY4-106" fmla="*/ 2385060 h 2385060"/>
              <a:gd name="connsiteX5-107" fmla="*/ 131 w 12192130"/>
              <a:gd name="connsiteY5-108" fmla="*/ 635 h 2385060"/>
              <a:gd name="connsiteX0-109" fmla="*/ 1813095 w 12192000"/>
              <a:gd name="connsiteY0-110" fmla="*/ 635 h 2385060"/>
              <a:gd name="connsiteX1-111" fmla="*/ 11824236 w 12192000"/>
              <a:gd name="connsiteY1-112" fmla="*/ 0 h 2385060"/>
              <a:gd name="connsiteX2-113" fmla="*/ 12192000 w 12192000"/>
              <a:gd name="connsiteY2-114" fmla="*/ 416811 h 2385060"/>
              <a:gd name="connsiteX3-115" fmla="*/ 12192000 w 12192000"/>
              <a:gd name="connsiteY3-116" fmla="*/ 2385060 h 2385060"/>
              <a:gd name="connsiteX4-117" fmla="*/ 0 w 12192000"/>
              <a:gd name="connsiteY4-118" fmla="*/ 2385060 h 2385060"/>
              <a:gd name="connsiteX5-119" fmla="*/ 1813095 w 12192000"/>
              <a:gd name="connsiteY5-120" fmla="*/ 635 h 2385060"/>
              <a:gd name="connsiteX0-121" fmla="*/ 21 w 10378926"/>
              <a:gd name="connsiteY0-122" fmla="*/ 635 h 2390108"/>
              <a:gd name="connsiteX1-123" fmla="*/ 10011162 w 10378926"/>
              <a:gd name="connsiteY1-124" fmla="*/ 0 h 2390108"/>
              <a:gd name="connsiteX2-125" fmla="*/ 10378926 w 10378926"/>
              <a:gd name="connsiteY2-126" fmla="*/ 416811 h 2390108"/>
              <a:gd name="connsiteX3-127" fmla="*/ 10378926 w 10378926"/>
              <a:gd name="connsiteY3-128" fmla="*/ 2385060 h 2390108"/>
              <a:gd name="connsiteX4-129" fmla="*/ 6187 w 10378926"/>
              <a:gd name="connsiteY4-130" fmla="*/ 2390108 h 2390108"/>
              <a:gd name="connsiteX5-131" fmla="*/ 21 w 10378926"/>
              <a:gd name="connsiteY5-132" fmla="*/ 635 h 2390108"/>
              <a:gd name="connsiteX0-133" fmla="*/ 14017 w 10372739"/>
              <a:gd name="connsiteY0-134" fmla="*/ 635 h 2390108"/>
              <a:gd name="connsiteX1-135" fmla="*/ 10004975 w 10372739"/>
              <a:gd name="connsiteY1-136" fmla="*/ 0 h 2390108"/>
              <a:gd name="connsiteX2-137" fmla="*/ 10372739 w 10372739"/>
              <a:gd name="connsiteY2-138" fmla="*/ 416811 h 2390108"/>
              <a:gd name="connsiteX3-139" fmla="*/ 10372739 w 10372739"/>
              <a:gd name="connsiteY3-140" fmla="*/ 2385060 h 2390108"/>
              <a:gd name="connsiteX4-141" fmla="*/ 0 w 10372739"/>
              <a:gd name="connsiteY4-142" fmla="*/ 2390108 h 2390108"/>
              <a:gd name="connsiteX5-143" fmla="*/ 14017 w 10372739"/>
              <a:gd name="connsiteY5-144" fmla="*/ 635 h 2390108"/>
              <a:gd name="connsiteX0-145" fmla="*/ 21 w 10358743"/>
              <a:gd name="connsiteY0-146" fmla="*/ 635 h 2390108"/>
              <a:gd name="connsiteX1-147" fmla="*/ 9990979 w 10358743"/>
              <a:gd name="connsiteY1-148" fmla="*/ 0 h 2390108"/>
              <a:gd name="connsiteX2-149" fmla="*/ 10358743 w 10358743"/>
              <a:gd name="connsiteY2-150" fmla="*/ 416811 h 2390108"/>
              <a:gd name="connsiteX3-151" fmla="*/ 10358743 w 10358743"/>
              <a:gd name="connsiteY3-152" fmla="*/ 2385060 h 2390108"/>
              <a:gd name="connsiteX4-153" fmla="*/ 6187 w 10358743"/>
              <a:gd name="connsiteY4-154" fmla="*/ 2390108 h 2390108"/>
              <a:gd name="connsiteX5-155" fmla="*/ 21 w 10358743"/>
              <a:gd name="connsiteY5-156" fmla="*/ 635 h 2390108"/>
              <a:gd name="connsiteX0-157" fmla="*/ 3925 w 10362647"/>
              <a:gd name="connsiteY0-158" fmla="*/ 635 h 2392861"/>
              <a:gd name="connsiteX1-159" fmla="*/ 9994883 w 10362647"/>
              <a:gd name="connsiteY1-160" fmla="*/ 0 h 2392861"/>
              <a:gd name="connsiteX2-161" fmla="*/ 10362647 w 10362647"/>
              <a:gd name="connsiteY2-162" fmla="*/ 416811 h 2392861"/>
              <a:gd name="connsiteX3-163" fmla="*/ 10362647 w 10362647"/>
              <a:gd name="connsiteY3-164" fmla="*/ 2385060 h 2392861"/>
              <a:gd name="connsiteX4-165" fmla="*/ 0 w 10362647"/>
              <a:gd name="connsiteY4-166" fmla="*/ 2392861 h 2392861"/>
              <a:gd name="connsiteX5-167" fmla="*/ 3925 w 10362647"/>
              <a:gd name="connsiteY5-168" fmla="*/ 635 h 23928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62647" h="2392861">
                <a:moveTo>
                  <a:pt x="3925" y="635"/>
                </a:moveTo>
                <a:lnTo>
                  <a:pt x="9994883" y="0"/>
                </a:lnTo>
                <a:lnTo>
                  <a:pt x="10362647" y="416811"/>
                </a:lnTo>
                <a:lnTo>
                  <a:pt x="10362647" y="2385060"/>
                </a:lnTo>
                <a:lnTo>
                  <a:pt x="0" y="2392861"/>
                </a:lnTo>
                <a:cubicBezTo>
                  <a:pt x="454" y="1598053"/>
                  <a:pt x="3471" y="795443"/>
                  <a:pt x="3925" y="635"/>
                </a:cubicBezTo>
                <a:close/>
              </a:path>
            </a:pathLst>
          </a:custGeom>
          <a:solidFill>
            <a:srgbClr val="0C3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688C4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1038" y="1479550"/>
            <a:ext cx="3895725" cy="83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kern="1200" cap="none" spc="0" normalizeH="0" baseline="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思源黑体 CN Medium" panose="020B0600000000000000" pitchFamily="34" charset="-122"/>
                <a:cs typeface="Arial" panose="020B0604020202020204" pitchFamily="34" charset="0"/>
              </a:rPr>
              <a:t>THANK YOU!</a:t>
            </a:r>
            <a:endParaRPr kumimoji="0" lang="en-US" altLang="zh-CN" sz="4800" b="0" i="0" kern="1200" cap="none" spc="0" normalizeH="0" baseline="0" noProof="0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59396" name="文本框 3"/>
          <p:cNvSpPr txBox="1"/>
          <p:nvPr/>
        </p:nvSpPr>
        <p:spPr>
          <a:xfrm>
            <a:off x="2522538" y="3452813"/>
            <a:ext cx="7146925" cy="33924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300" b="1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产品规划及汽车新技术研究院</a:t>
            </a:r>
            <a:endParaRPr lang="zh-CN" altLang="en-US" sz="1300" b="1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00" b="1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核心文化</a:t>
            </a:r>
            <a:endParaRPr lang="zh-CN" altLang="en-US" sz="1300" b="1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竞争</a:t>
            </a:r>
            <a:r>
              <a:rPr lang="en-US" altLang="zh-CN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进取</a:t>
            </a:r>
            <a:r>
              <a:rPr lang="en-US" altLang="zh-CN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协作</a:t>
            </a:r>
            <a:r>
              <a:rPr lang="en-US" altLang="zh-CN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极致</a:t>
            </a:r>
            <a:endParaRPr lang="en-US" altLang="zh-CN" sz="1300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00" b="1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坚守四心</a:t>
            </a:r>
            <a:endParaRPr lang="zh-CN" altLang="en-US" sz="1300" b="1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上进心</a:t>
            </a:r>
            <a:r>
              <a:rPr lang="en-US" altLang="zh-CN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责任心</a:t>
            </a:r>
            <a:r>
              <a:rPr lang="en-US" altLang="zh-CN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信心</a:t>
            </a:r>
            <a:r>
              <a:rPr lang="en-US" altLang="zh-CN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决心</a:t>
            </a:r>
            <a:endParaRPr lang="zh-CN" altLang="en-US" sz="1300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00" b="1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定位</a:t>
            </a:r>
            <a:endParaRPr lang="zh-CN" altLang="en-US" sz="1300" b="1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我们要做比亚迪新能源汽车的护城河</a:t>
            </a:r>
            <a:endParaRPr lang="zh-CN" altLang="en-US" sz="1300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00" b="1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团队精神</a:t>
            </a:r>
            <a:endParaRPr lang="zh-CN" altLang="en-US" sz="1300" b="1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追求极致</a:t>
            </a:r>
            <a:r>
              <a:rPr lang="en-US" altLang="zh-CN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无所畏惧</a:t>
            </a:r>
            <a:endParaRPr lang="zh-CN" altLang="en-US" sz="1300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00" b="1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发展使命</a:t>
            </a:r>
            <a:endParaRPr lang="zh-CN" altLang="en-US" sz="1300" b="1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双驱动</a:t>
            </a:r>
            <a:r>
              <a:rPr lang="en-US" altLang="zh-CN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30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智未来</a:t>
            </a:r>
            <a:endParaRPr lang="zh-CN" altLang="en-US" sz="1300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9397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90288" y="317500"/>
            <a:ext cx="711200" cy="4270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" name="矩形 39"/>
          <p:cNvSpPr/>
          <p:nvPr/>
        </p:nvSpPr>
        <p:spPr>
          <a:xfrm>
            <a:off x="0" y="3657600"/>
            <a:ext cx="12192000" cy="3200400"/>
          </a:xfrm>
          <a:prstGeom prst="rect">
            <a:avLst/>
          </a:prstGeom>
          <a:solidFill>
            <a:srgbClr val="0F3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42" name="文本框 41"/>
          <p:cNvSpPr txBox="1"/>
          <p:nvPr/>
        </p:nvSpPr>
        <p:spPr>
          <a:xfrm flipH="1">
            <a:off x="1016000" y="524034"/>
            <a:ext cx="1016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/>
            <a:r>
              <a:rPr lang="en-US" altLang="zh-CN" sz="9600" noProof="1" dirty="0">
                <a:solidFill>
                  <a:srgbClr val="2C556B">
                    <a:alpha val="20000"/>
                  </a:srgbClr>
                </a:solidFill>
                <a:latin typeface="思源宋体 CN Heavy" pitchFamily="18" charset="-122"/>
                <a:ea typeface="思源宋体 CN Heavy" pitchFamily="18" charset="-122"/>
                <a:cs typeface="Aparajita" pitchFamily="34" charset="0"/>
                <a:sym typeface="Arial" panose="020B0604020202020204" pitchFamily="34" charset="0"/>
              </a:rPr>
              <a:t>CONTENTS</a:t>
            </a:r>
            <a:endParaRPr lang="en-US" altLang="zh-CN" sz="9600" noProof="1" dirty="0">
              <a:solidFill>
                <a:srgbClr val="2C556B">
                  <a:alpha val="20000"/>
                </a:srgbClr>
              </a:solidFill>
              <a:latin typeface="思源宋体 CN Heavy" pitchFamily="18" charset="-122"/>
              <a:ea typeface="思源宋体 CN Heavy" pitchFamily="18" charset="-122"/>
              <a:cs typeface="Aparajita" pitchFamily="34" charset="0"/>
              <a:sym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444625" y="1422400"/>
            <a:ext cx="9304338" cy="4216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44" name="矩形 43"/>
          <p:cNvSpPr/>
          <p:nvPr/>
        </p:nvSpPr>
        <p:spPr>
          <a:xfrm>
            <a:off x="5022850" y="1422400"/>
            <a:ext cx="2147888" cy="862013"/>
          </a:xfrm>
          <a:prstGeom prst="rect">
            <a:avLst/>
          </a:prstGeom>
          <a:solidFill>
            <a:srgbClr val="0F3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z="4400" strike="noStrike" noProof="1" dirty="0">
              <a:latin typeface="思源宋体 CN Heavy" pitchFamily="18" charset="-122"/>
              <a:ea typeface="思源宋体 CN Heavy" pitchFamily="18" charset="-122"/>
            </a:endParaRPr>
          </a:p>
        </p:txBody>
      </p:sp>
      <p:sp>
        <p:nvSpPr>
          <p:cNvPr id="20485" name="文本框 45"/>
          <p:cNvSpPr txBox="1"/>
          <p:nvPr/>
        </p:nvSpPr>
        <p:spPr>
          <a:xfrm>
            <a:off x="5153025" y="1500188"/>
            <a:ext cx="1885950" cy="7064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 录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0486" name="组合 4"/>
          <p:cNvGrpSpPr/>
          <p:nvPr/>
        </p:nvGrpSpPr>
        <p:grpSpPr>
          <a:xfrm>
            <a:off x="1876425" y="3128963"/>
            <a:ext cx="1938338" cy="1624065"/>
            <a:chOff x="1921609" y="2890430"/>
            <a:chExt cx="1939192" cy="1624383"/>
          </a:xfrm>
        </p:grpSpPr>
        <p:sp>
          <p:nvSpPr>
            <p:cNvPr id="20487" name="文本框 2"/>
            <p:cNvSpPr txBox="1"/>
            <p:nvPr/>
          </p:nvSpPr>
          <p:spPr>
            <a:xfrm>
              <a:off x="2418130" y="2890430"/>
              <a:ext cx="946150" cy="9220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5400" b="1" dirty="0">
                  <a:solidFill>
                    <a:srgbClr val="0F4C83"/>
                  </a:solidFill>
                  <a:latin typeface="Arial" panose="020B0604020202020204" pitchFamily="34" charset="0"/>
                  <a:ea typeface="思源宋体 CN Heavy" pitchFamily="18" charset="-122"/>
                </a:rPr>
                <a:t>01</a:t>
              </a:r>
              <a:endParaRPr lang="en-US" altLang="zh-CN" sz="5400" b="1" dirty="0">
                <a:solidFill>
                  <a:srgbClr val="0F4C83"/>
                </a:solidFill>
                <a:latin typeface="Arial" panose="020B0604020202020204" pitchFamily="34" charset="0"/>
                <a:ea typeface="思源宋体 CN Heavy" pitchFamily="18" charset="-122"/>
              </a:endParaRPr>
            </a:p>
          </p:txBody>
        </p:sp>
        <p:grpSp>
          <p:nvGrpSpPr>
            <p:cNvPr id="20488" name="组合 3"/>
            <p:cNvGrpSpPr/>
            <p:nvPr/>
          </p:nvGrpSpPr>
          <p:grpSpPr>
            <a:xfrm>
              <a:off x="1921609" y="3736618"/>
              <a:ext cx="1939192" cy="778195"/>
              <a:chOff x="1921609" y="3736618"/>
              <a:chExt cx="1939192" cy="778195"/>
            </a:xfrm>
          </p:grpSpPr>
          <p:sp>
            <p:nvSpPr>
              <p:cNvPr id="20489" name="文本框 47"/>
              <p:cNvSpPr txBox="1"/>
              <p:nvPr/>
            </p:nvSpPr>
            <p:spPr>
              <a:xfrm>
                <a:off x="1976973" y="3736618"/>
                <a:ext cx="1828464" cy="52207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800" b="1" dirty="0">
                    <a:solidFill>
                      <a:srgbClr val="3B3838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rPr>
                  <a:t>自我介绍</a:t>
                </a:r>
                <a:endParaRPr lang="zh-CN" altLang="en-US" sz="2800" b="1" dirty="0">
                  <a:solidFill>
                    <a:srgbClr val="3B3838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490" name="文本框 48"/>
              <p:cNvSpPr txBox="1"/>
              <p:nvPr/>
            </p:nvSpPr>
            <p:spPr>
              <a:xfrm>
                <a:off x="1921609" y="4244250"/>
                <a:ext cx="1939192" cy="27056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>
                  <a:lnSpc>
                    <a:spcPct val="130000"/>
                  </a:lnSpc>
                </a:pPr>
                <a:r>
                  <a:rPr lang="en-US" altLang="zh-CN" sz="900" dirty="0">
                    <a:solidFill>
                      <a:srgbClr val="808080"/>
                    </a:solidFill>
                    <a:latin typeface="Arial" panose="020B0604020202020204" pitchFamily="34" charset="0"/>
                    <a:ea typeface="思源黑体 CN Medium" panose="020B0600000000000000" pitchFamily="34" charset="-122"/>
                    <a:sym typeface="Arial" panose="020B0604020202020204" pitchFamily="34" charset="0"/>
                  </a:rPr>
                  <a:t>Intruduction myself</a:t>
                </a:r>
                <a:endParaRPr lang="en-US" altLang="zh-CN" sz="900" dirty="0">
                  <a:solidFill>
                    <a:srgbClr val="808080"/>
                  </a:solidFill>
                  <a:latin typeface="Arial" panose="020B0604020202020204" pitchFamily="34" charset="0"/>
                  <a:ea typeface="思源黑体 CN Medium" panose="020B0600000000000000" pitchFamily="3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112" name="直接连接符 111"/>
          <p:cNvCxnSpPr/>
          <p:nvPr/>
        </p:nvCxnSpPr>
        <p:spPr>
          <a:xfrm>
            <a:off x="3929063" y="2992438"/>
            <a:ext cx="0" cy="206057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92" name="组合 114"/>
          <p:cNvGrpSpPr/>
          <p:nvPr/>
        </p:nvGrpSpPr>
        <p:grpSpPr>
          <a:xfrm>
            <a:off x="4043363" y="3128963"/>
            <a:ext cx="1938337" cy="1624065"/>
            <a:chOff x="1921609" y="2890430"/>
            <a:chExt cx="1939192" cy="1624383"/>
          </a:xfrm>
        </p:grpSpPr>
        <p:sp>
          <p:nvSpPr>
            <p:cNvPr id="20493" name="文本框 115"/>
            <p:cNvSpPr txBox="1"/>
            <p:nvPr/>
          </p:nvSpPr>
          <p:spPr>
            <a:xfrm>
              <a:off x="2418131" y="2890430"/>
              <a:ext cx="946150" cy="9220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5400" b="1" dirty="0">
                  <a:solidFill>
                    <a:srgbClr val="0F4C83"/>
                  </a:solidFill>
                  <a:latin typeface="Arial" panose="020B0604020202020204" pitchFamily="34" charset="0"/>
                  <a:ea typeface="思源宋体 CN Heavy" pitchFamily="18" charset="-122"/>
                </a:rPr>
                <a:t>02</a:t>
              </a:r>
              <a:endParaRPr lang="en-US" altLang="zh-CN" sz="5400" b="1" dirty="0">
                <a:solidFill>
                  <a:srgbClr val="0F4C83"/>
                </a:solidFill>
                <a:latin typeface="Arial" panose="020B0604020202020204" pitchFamily="34" charset="0"/>
                <a:ea typeface="思源宋体 CN Heavy" pitchFamily="18" charset="-122"/>
              </a:endParaRPr>
            </a:p>
          </p:txBody>
        </p:sp>
        <p:grpSp>
          <p:nvGrpSpPr>
            <p:cNvPr id="20494" name="组合 116"/>
            <p:cNvGrpSpPr/>
            <p:nvPr/>
          </p:nvGrpSpPr>
          <p:grpSpPr>
            <a:xfrm>
              <a:off x="1921609" y="3736618"/>
              <a:ext cx="1939192" cy="778195"/>
              <a:chOff x="1921609" y="3736618"/>
              <a:chExt cx="1939192" cy="778195"/>
            </a:xfrm>
          </p:grpSpPr>
          <p:sp>
            <p:nvSpPr>
              <p:cNvPr id="20495" name="文本框 117"/>
              <p:cNvSpPr txBox="1"/>
              <p:nvPr/>
            </p:nvSpPr>
            <p:spPr>
              <a:xfrm>
                <a:off x="1976973" y="3736618"/>
                <a:ext cx="1828464" cy="52207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800" b="1" dirty="0">
                    <a:solidFill>
                      <a:srgbClr val="3B3838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rPr>
                  <a:t>工作业绩</a:t>
                </a:r>
                <a:endParaRPr lang="zh-CN" altLang="en-US" sz="2800" b="1" dirty="0">
                  <a:solidFill>
                    <a:srgbClr val="3B3838"/>
                  </a:solidFill>
                  <a:latin typeface="思源宋体 CN Heavy" pitchFamily="18" charset="-122"/>
                  <a:ea typeface="思源宋体 CN Heavy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496" name="文本框 118"/>
              <p:cNvSpPr txBox="1"/>
              <p:nvPr/>
            </p:nvSpPr>
            <p:spPr>
              <a:xfrm>
                <a:off x="1921609" y="4244250"/>
                <a:ext cx="1939192" cy="27056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>
                  <a:lnSpc>
                    <a:spcPct val="130000"/>
                  </a:lnSpc>
                </a:pPr>
                <a:r>
                  <a:rPr lang="en-US" altLang="zh-CN" sz="900" dirty="0">
                    <a:solidFill>
                      <a:srgbClr val="808080"/>
                    </a:solidFill>
                    <a:latin typeface="Arial" panose="020B0604020202020204" pitchFamily="34" charset="0"/>
                    <a:ea typeface="思源黑体 CN Medium" panose="020B0600000000000000" pitchFamily="34" charset="-122"/>
                    <a:sym typeface="Arial" panose="020B0604020202020204" pitchFamily="34" charset="0"/>
                  </a:rPr>
                  <a:t>Demonstrate performance</a:t>
                </a:r>
                <a:endParaRPr lang="en-US" altLang="zh-CN" sz="900" dirty="0">
                  <a:solidFill>
                    <a:srgbClr val="808080"/>
                  </a:solidFill>
                  <a:latin typeface="Arial" panose="020B0604020202020204" pitchFamily="34" charset="0"/>
                  <a:ea typeface="思源黑体 CN Medium" panose="020B0600000000000000" pitchFamily="3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142" name="直接连接符 141"/>
          <p:cNvCxnSpPr/>
          <p:nvPr/>
        </p:nvCxnSpPr>
        <p:spPr>
          <a:xfrm>
            <a:off x="6096000" y="2992438"/>
            <a:ext cx="0" cy="206057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98" name="组合 143"/>
          <p:cNvGrpSpPr/>
          <p:nvPr/>
        </p:nvGrpSpPr>
        <p:grpSpPr>
          <a:xfrm>
            <a:off x="6210300" y="3128963"/>
            <a:ext cx="1938338" cy="1799000"/>
            <a:chOff x="1921609" y="2890430"/>
            <a:chExt cx="1939192" cy="1799686"/>
          </a:xfrm>
        </p:grpSpPr>
        <p:sp>
          <p:nvSpPr>
            <p:cNvPr id="20499" name="文本框 144"/>
            <p:cNvSpPr txBox="1"/>
            <p:nvPr/>
          </p:nvSpPr>
          <p:spPr>
            <a:xfrm>
              <a:off x="2418131" y="2890430"/>
              <a:ext cx="946150" cy="9220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5400" b="1" dirty="0">
                  <a:solidFill>
                    <a:srgbClr val="0F4C83"/>
                  </a:solidFill>
                  <a:latin typeface="Arial" panose="020B0604020202020204" pitchFamily="34" charset="0"/>
                  <a:ea typeface="思源宋体 CN Heavy" pitchFamily="18" charset="-122"/>
                </a:rPr>
                <a:t>03</a:t>
              </a:r>
              <a:endParaRPr lang="en-US" altLang="zh-CN" sz="5400" b="1" dirty="0">
                <a:solidFill>
                  <a:srgbClr val="0F4C83"/>
                </a:solidFill>
                <a:latin typeface="Arial" panose="020B0604020202020204" pitchFamily="34" charset="0"/>
                <a:ea typeface="思源宋体 CN Heavy" pitchFamily="18" charset="-122"/>
              </a:endParaRPr>
            </a:p>
          </p:txBody>
        </p:sp>
        <p:grpSp>
          <p:nvGrpSpPr>
            <p:cNvPr id="20500" name="组合 145"/>
            <p:cNvGrpSpPr/>
            <p:nvPr/>
          </p:nvGrpSpPr>
          <p:grpSpPr>
            <a:xfrm>
              <a:off x="1921609" y="3736618"/>
              <a:ext cx="1939192" cy="953498"/>
              <a:chOff x="1921609" y="3736618"/>
              <a:chExt cx="1939192" cy="953498"/>
            </a:xfrm>
          </p:grpSpPr>
          <p:sp>
            <p:nvSpPr>
              <p:cNvPr id="20501" name="文本框 146"/>
              <p:cNvSpPr txBox="1"/>
              <p:nvPr/>
            </p:nvSpPr>
            <p:spPr>
              <a:xfrm>
                <a:off x="1976973" y="3736618"/>
                <a:ext cx="1828464" cy="95349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en-US" altLang="zh-CN" sz="2800" b="1" dirty="0">
                    <a:solidFill>
                      <a:srgbClr val="3B3838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rPr>
                  <a:t>Xset</a:t>
                </a:r>
                <a:r>
                  <a:rPr lang="zh-CN" altLang="en-US" sz="2800" b="1" dirty="0">
                    <a:solidFill>
                      <a:srgbClr val="3B3838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rPr>
                  <a:t>介绍</a:t>
                </a:r>
                <a:endParaRPr lang="zh-CN" altLang="en-US" sz="2800" b="1" dirty="0">
                  <a:solidFill>
                    <a:srgbClr val="3B3838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endParaRPr>
              </a:p>
              <a:p>
                <a:pPr algn="ctr"/>
                <a:endParaRPr lang="zh-CN" altLang="en-US" sz="2800" b="1" dirty="0">
                  <a:latin typeface="思源宋体 CN Heavy" pitchFamily="18" charset="-122"/>
                  <a:ea typeface="思源宋体 CN Heavy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502" name="文本框 147"/>
              <p:cNvSpPr txBox="1"/>
              <p:nvPr/>
            </p:nvSpPr>
            <p:spPr>
              <a:xfrm>
                <a:off x="1921609" y="4244250"/>
                <a:ext cx="1939192" cy="2706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>
                  <a:lnSpc>
                    <a:spcPct val="130000"/>
                  </a:lnSpc>
                </a:pPr>
                <a:r>
                  <a:rPr lang="en-US" altLang="zh-CN" sz="900" dirty="0">
                    <a:solidFill>
                      <a:srgbClr val="808080"/>
                    </a:solidFill>
                    <a:latin typeface="Arial" panose="020B0604020202020204" pitchFamily="34" charset="0"/>
                    <a:ea typeface="思源黑体 CN Medium" panose="020B0600000000000000" pitchFamily="34" charset="-122"/>
                    <a:sym typeface="Arial" panose="020B0604020202020204" pitchFamily="34" charset="0"/>
                  </a:rPr>
                  <a:t>Descrption Xset</a:t>
                </a:r>
                <a:endParaRPr lang="en-US" altLang="zh-CN" sz="900" dirty="0">
                  <a:solidFill>
                    <a:srgbClr val="808080"/>
                  </a:solidFill>
                  <a:latin typeface="Arial" panose="020B0604020202020204" pitchFamily="34" charset="0"/>
                  <a:ea typeface="思源黑体 CN Medium" panose="020B0600000000000000" pitchFamily="3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160" name="直接连接符 159"/>
          <p:cNvCxnSpPr/>
          <p:nvPr/>
        </p:nvCxnSpPr>
        <p:spPr>
          <a:xfrm>
            <a:off x="8262938" y="2992438"/>
            <a:ext cx="0" cy="206057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04" name="组合 160"/>
          <p:cNvGrpSpPr/>
          <p:nvPr/>
        </p:nvGrpSpPr>
        <p:grpSpPr>
          <a:xfrm>
            <a:off x="8377238" y="3128963"/>
            <a:ext cx="1938337" cy="1624065"/>
            <a:chOff x="1921609" y="2890430"/>
            <a:chExt cx="1939192" cy="1624383"/>
          </a:xfrm>
        </p:grpSpPr>
        <p:sp>
          <p:nvSpPr>
            <p:cNvPr id="20505" name="文本框 161"/>
            <p:cNvSpPr txBox="1"/>
            <p:nvPr/>
          </p:nvSpPr>
          <p:spPr>
            <a:xfrm>
              <a:off x="2418131" y="2890430"/>
              <a:ext cx="946150" cy="9220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/>
              <a:r>
                <a:rPr lang="en-US" altLang="zh-CN" sz="5400" b="1" dirty="0">
                  <a:solidFill>
                    <a:srgbClr val="0F4C83"/>
                  </a:solidFill>
                  <a:latin typeface="Arial" panose="020B0604020202020204" pitchFamily="34" charset="0"/>
                  <a:ea typeface="思源宋体 CN Heavy" pitchFamily="18" charset="-122"/>
                </a:rPr>
                <a:t>04</a:t>
              </a:r>
              <a:endParaRPr lang="en-US" altLang="zh-CN" sz="5400" b="1" dirty="0">
                <a:solidFill>
                  <a:srgbClr val="0F4C83"/>
                </a:solidFill>
                <a:latin typeface="Arial" panose="020B0604020202020204" pitchFamily="34" charset="0"/>
                <a:ea typeface="思源宋体 CN Heavy" pitchFamily="18" charset="-122"/>
              </a:endParaRPr>
            </a:p>
          </p:txBody>
        </p:sp>
        <p:grpSp>
          <p:nvGrpSpPr>
            <p:cNvPr id="20506" name="组合 162"/>
            <p:cNvGrpSpPr/>
            <p:nvPr/>
          </p:nvGrpSpPr>
          <p:grpSpPr>
            <a:xfrm>
              <a:off x="1921609" y="3736618"/>
              <a:ext cx="1939192" cy="778195"/>
              <a:chOff x="1921609" y="3736618"/>
              <a:chExt cx="1939192" cy="778195"/>
            </a:xfrm>
          </p:grpSpPr>
          <p:sp>
            <p:nvSpPr>
              <p:cNvPr id="20507" name="文本框 163"/>
              <p:cNvSpPr txBox="1"/>
              <p:nvPr/>
            </p:nvSpPr>
            <p:spPr>
              <a:xfrm>
                <a:off x="1976973" y="3736618"/>
                <a:ext cx="1828464" cy="52207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800" b="1" dirty="0">
                    <a:solidFill>
                      <a:srgbClr val="3B3838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20204" pitchFamily="34" charset="0"/>
                  </a:rPr>
                  <a:t>价值达成</a:t>
                </a:r>
                <a:endParaRPr lang="zh-CN" altLang="en-US" sz="2800" b="1" dirty="0">
                  <a:latin typeface="思源宋体 CN Heavy" pitchFamily="18" charset="-122"/>
                  <a:ea typeface="思源宋体 CN Heavy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508" name="文本框 164"/>
              <p:cNvSpPr txBox="1"/>
              <p:nvPr/>
            </p:nvSpPr>
            <p:spPr>
              <a:xfrm>
                <a:off x="1921609" y="4244250"/>
                <a:ext cx="1939192" cy="27056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>
                  <a:lnSpc>
                    <a:spcPct val="130000"/>
                  </a:lnSpc>
                </a:pPr>
                <a:r>
                  <a:rPr lang="en-US" altLang="zh-CN" sz="900" dirty="0">
                    <a:solidFill>
                      <a:srgbClr val="808080"/>
                    </a:solidFill>
                    <a:latin typeface="Arial" panose="020B0604020202020204" pitchFamily="34" charset="0"/>
                    <a:ea typeface="思源黑体 CN Medium" panose="020B0600000000000000" pitchFamily="34" charset="-122"/>
                    <a:sym typeface="Arial" panose="020B0604020202020204" pitchFamily="34" charset="0"/>
                  </a:rPr>
                  <a:t>Expectation and recommendation</a:t>
                </a:r>
                <a:endParaRPr lang="en-US" altLang="zh-CN" sz="900" dirty="0">
                  <a:solidFill>
                    <a:srgbClr val="808080"/>
                  </a:solidFill>
                  <a:latin typeface="Arial" panose="020B0604020202020204" pitchFamily="34" charset="0"/>
                  <a:ea typeface="思源黑体 CN Medium" panose="020B0600000000000000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" name="文本框 32"/>
          <p:cNvSpPr txBox="1"/>
          <p:nvPr/>
        </p:nvSpPr>
        <p:spPr>
          <a:xfrm rot="16200000" flipH="1">
            <a:off x="-1780012" y="2497973"/>
            <a:ext cx="6952343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/>
            <a:r>
              <a:rPr lang="en-US" altLang="zh-CN" sz="11500" noProof="1" dirty="0">
                <a:solidFill>
                  <a:srgbClr val="2E75B6">
                    <a:alpha val="20000"/>
                  </a:srgbClr>
                </a:solidFill>
                <a:latin typeface="Arial" panose="020B0604020202020204" pitchFamily="34" charset="0"/>
                <a:ea typeface="思源宋体 CN Heavy" pitchFamily="18" charset="-122"/>
                <a:cs typeface="Arial" panose="020B0604020202020204" pitchFamily="34" charset="0"/>
                <a:sym typeface="Arial" panose="020B0604020202020204" pitchFamily="34" charset="0"/>
              </a:rPr>
              <a:t>Part 01</a:t>
            </a:r>
            <a:endParaRPr lang="en-US" altLang="zh-CN" sz="11500" noProof="1" dirty="0">
              <a:solidFill>
                <a:srgbClr val="2E75B6">
                  <a:alpha val="20000"/>
                </a:srgbClr>
              </a:solidFill>
              <a:latin typeface="Arial" panose="020B0604020202020204" pitchFamily="34" charset="0"/>
              <a:ea typeface="思源宋体 CN Heavy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96150" y="0"/>
            <a:ext cx="4895850" cy="6858000"/>
          </a:xfrm>
          <a:prstGeom prst="rect">
            <a:avLst/>
          </a:prstGeom>
          <a:solidFill>
            <a:srgbClr val="0F3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4" name="矩形 13"/>
          <p:cNvSpPr/>
          <p:nvPr/>
        </p:nvSpPr>
        <p:spPr>
          <a:xfrm>
            <a:off x="1971675" y="1465263"/>
            <a:ext cx="7366000" cy="39258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88900" dir="135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grpSp>
        <p:nvGrpSpPr>
          <p:cNvPr id="21508" name="组合 15"/>
          <p:cNvGrpSpPr/>
          <p:nvPr/>
        </p:nvGrpSpPr>
        <p:grpSpPr>
          <a:xfrm>
            <a:off x="10220325" y="1577975"/>
            <a:ext cx="0" cy="938213"/>
            <a:chOff x="703943" y="653143"/>
            <a:chExt cx="0" cy="93809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03943" y="653143"/>
              <a:ext cx="0" cy="63862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03943" y="1355592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03943" y="1455413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03943" y="1555235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1971675" y="1970088"/>
            <a:ext cx="179388" cy="1152525"/>
          </a:xfrm>
          <a:prstGeom prst="rect">
            <a:avLst/>
          </a:prstGeom>
          <a:solidFill>
            <a:srgbClr val="0F3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21514" name="文本框 33"/>
          <p:cNvSpPr txBox="1"/>
          <p:nvPr/>
        </p:nvSpPr>
        <p:spPr>
          <a:xfrm>
            <a:off x="3357563" y="2084388"/>
            <a:ext cx="2393950" cy="9223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5400" dirty="0">
                <a:solidFill>
                  <a:srgbClr val="0F4C83"/>
                </a:solidFill>
                <a:latin typeface="Arial" panose="020B0604020202020204" pitchFamily="34" charset="0"/>
                <a:ea typeface="思源宋体 CN Heavy" pitchFamily="18" charset="-122"/>
              </a:rPr>
              <a:t>Part 01</a:t>
            </a:r>
            <a:endParaRPr lang="en-US" altLang="zh-CN" sz="5400" dirty="0">
              <a:solidFill>
                <a:srgbClr val="0F4C83"/>
              </a:solidFill>
              <a:latin typeface="Arial" panose="020B0604020202020204" pitchFamily="34" charset="0"/>
              <a:ea typeface="思源宋体 CN Heavy" pitchFamily="18" charset="-122"/>
            </a:endParaRPr>
          </a:p>
        </p:txBody>
      </p:sp>
      <p:sp>
        <p:nvSpPr>
          <p:cNvPr id="21515" name="文本框 34"/>
          <p:cNvSpPr txBox="1"/>
          <p:nvPr/>
        </p:nvSpPr>
        <p:spPr>
          <a:xfrm>
            <a:off x="3357563" y="3084513"/>
            <a:ext cx="439737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5400" b="1" dirty="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自我介绍</a:t>
            </a:r>
            <a:endParaRPr lang="zh-CN" altLang="en-US" sz="5400" b="1" dirty="0">
              <a:solidFill>
                <a:srgbClr val="3B3838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390900" y="3984625"/>
            <a:ext cx="4765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srgbClr val="808080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Intruduction mysel</a:t>
            </a:r>
            <a:r>
              <a:rPr lang="en-US" altLang="zh-CN" sz="1200" dirty="0">
                <a:solidFill>
                  <a:srgbClr val="808080"/>
                </a:solidFill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f</a:t>
            </a:r>
            <a:endParaRPr lang="en-US" altLang="zh-CN" sz="1200" dirty="0">
              <a:solidFill>
                <a:srgbClr val="808080"/>
              </a:solidFill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  <a:p>
            <a:pPr marR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1" dirty="0">
                <a:solidFill>
                  <a:schemeClr val="bg1">
                    <a:lumMod val="50000"/>
                  </a:scheme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ea typeface="思源黑体 CN Medium" panose="020B0600000000000000" pitchFamily="34" charset="-122"/>
                <a:sym typeface="Arial" panose="020B0604020202020204" pitchFamily="34" charset="0"/>
              </a:rPr>
              <a:t>基本信息、技能技术、荣誉证书</a:t>
            </a:r>
            <a:endParaRPr lang="zh-CN" altLang="en-US" sz="1200" noProof="1" dirty="0">
              <a:solidFill>
                <a:schemeClr val="bg1">
                  <a:lumMod val="50000"/>
                </a:schemeClr>
              </a:solidFill>
              <a:effectLst>
                <a:outerShdw blurRad="127000" dist="38100" dir="2700000" algn="tl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ea typeface="思源黑体 CN Medium" panose="020B0600000000000000" pitchFamily="34" charset="-122"/>
              <a:sym typeface="Arial" panose="020B060402020202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3473450" y="4864100"/>
            <a:ext cx="782638" cy="0"/>
          </a:xfrm>
          <a:prstGeom prst="line">
            <a:avLst/>
          </a:prstGeom>
          <a:ln w="31750">
            <a:solidFill>
              <a:srgbClr val="2C55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18" name="组合 1"/>
          <p:cNvGrpSpPr/>
          <p:nvPr/>
        </p:nvGrpSpPr>
        <p:grpSpPr>
          <a:xfrm rot="10800000">
            <a:off x="9632950" y="4319588"/>
            <a:ext cx="0" cy="938212"/>
            <a:chOff x="703943" y="653143"/>
            <a:chExt cx="0" cy="93809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703943" y="653143"/>
              <a:ext cx="0" cy="63862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703943" y="1355592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03943" y="1455413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03943" y="1555235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523" name="图片 7" descr="集团全新品牌标识-PNG-反白稿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58525" y="269875"/>
            <a:ext cx="711200" cy="425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09" name="组合 11"/>
          <p:cNvGrpSpPr/>
          <p:nvPr/>
        </p:nvGrpSpPr>
        <p:grpSpPr>
          <a:xfrm>
            <a:off x="277494" y="30802"/>
            <a:ext cx="3167306" cy="915035"/>
            <a:chOff x="422" y="83"/>
            <a:chExt cx="4987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3271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自我介绍</a:t>
              </a:r>
              <a:endParaRPr lang="zh-CN" altLang="en-US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64845" y="997585"/>
            <a:ext cx="1945640" cy="5550535"/>
            <a:chOff x="1047" y="1252"/>
            <a:chExt cx="3064" cy="8741"/>
          </a:xfrm>
        </p:grpSpPr>
        <p:sp>
          <p:nvSpPr>
            <p:cNvPr id="3" name="圆角矩形 227"/>
            <p:cNvSpPr/>
            <p:nvPr/>
          </p:nvSpPr>
          <p:spPr>
            <a:xfrm>
              <a:off x="1047" y="1959"/>
              <a:ext cx="3065" cy="8034"/>
            </a:xfrm>
            <a:prstGeom prst="roundRect">
              <a:avLst>
                <a:gd name="adj" fmla="val 11847"/>
              </a:avLst>
            </a:prstGeom>
            <a:solidFill>
              <a:srgbClr val="F7F7F7"/>
            </a:solidFill>
            <a:ln w="9525" cap="flat">
              <a:solidFill>
                <a:schemeClr val="bg1">
                  <a:lumMod val="75000"/>
                </a:schemeClr>
              </a:solidFill>
              <a:custDash>
                <a:ds d="380000" sp="120000"/>
              </a:custDash>
              <a:beve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 anchor="ctr"/>
            <a:lstStyle/>
            <a:p>
              <a:pPr fontAlgn="auto"/>
              <a:endParaRPr sz="910" strike="noStrike" noProof="1" dirty="0">
                <a:solidFill>
                  <a:srgbClr val="3E3938"/>
                </a:solidFill>
                <a:latin typeface="Calibri" panose="020F0502020204030204"/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 rot="0">
              <a:off x="1285" y="3946"/>
              <a:ext cx="2527" cy="5438"/>
              <a:chOff x="1592" y="4156"/>
              <a:chExt cx="2527" cy="5438"/>
            </a:xfrm>
          </p:grpSpPr>
          <p:sp>
            <p:nvSpPr>
              <p:cNvPr id="4" name="任意多边形 228"/>
              <p:cNvSpPr/>
              <p:nvPr/>
            </p:nvSpPr>
            <p:spPr>
              <a:xfrm>
                <a:off x="1604" y="9076"/>
                <a:ext cx="2515" cy="518"/>
              </a:xfrm>
              <a:custGeom>
                <a:avLst/>
                <a:gdLst>
                  <a:gd name="rtl" fmla="*/ 30400 w 2432000"/>
                  <a:gd name="rtt" fmla="*/ 30400 h 359055"/>
                  <a:gd name="rtr" fmla="*/ 2401600 w 2432000"/>
                  <a:gd name="rtb" fmla="*/ 328655 h 359055"/>
                </a:gdLst>
                <a:ahLst/>
                <a:cxnLst/>
                <a:rect l="rtl" t="rtt" r="rtr" b="rtb"/>
                <a:pathLst>
                  <a:path w="2432000" h="359055">
                    <a:moveTo>
                      <a:pt x="179527" y="359055"/>
                    </a:moveTo>
                    <a:lnTo>
                      <a:pt x="2252473" y="359055"/>
                    </a:lnTo>
                    <a:cubicBezTo>
                      <a:pt x="2351622" y="359055"/>
                      <a:pt x="2432000" y="278681"/>
                      <a:pt x="2432000" y="179527"/>
                    </a:cubicBezTo>
                    <a:cubicBezTo>
                      <a:pt x="2432000" y="80375"/>
                      <a:pt x="2351622" y="0"/>
                      <a:pt x="2252473" y="0"/>
                    </a:cubicBezTo>
                    <a:lnTo>
                      <a:pt x="179527" y="0"/>
                    </a:lnTo>
                    <a:cubicBezTo>
                      <a:pt x="80375" y="0"/>
                      <a:pt x="0" y="80375"/>
                      <a:pt x="0" y="179527"/>
                    </a:cubicBezTo>
                    <a:cubicBezTo>
                      <a:pt x="0" y="278681"/>
                      <a:pt x="80375" y="359055"/>
                      <a:pt x="179527" y="359055"/>
                    </a:cubicBezTo>
                    <a:close/>
                  </a:path>
                </a:pathLst>
              </a:custGeom>
              <a:solidFill>
                <a:srgbClr val="4B3290"/>
              </a:solidFill>
              <a:ln w="15200" cap="flat">
                <a:noFill/>
                <a:bevel/>
              </a:ln>
              <a:effectLst>
                <a:outerShdw blurRad="101600" dist="762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lIns="36000" tIns="0" rIns="36000" bIns="0" rtlCol="0" anchor="ctr"/>
              <a:lstStyle/>
              <a:p>
                <a:pPr algn="ctr" fontAlgn="auto">
                  <a:lnSpc>
                    <a:spcPct val="100000"/>
                  </a:lnSpc>
                </a:pPr>
                <a:r>
                  <a:rPr lang="zh-CN" altLang="en-US" sz="1400" b="1" strike="noStrike" noProof="1" dirty="0">
                    <a:solidFill>
                      <a:srgbClr val="FFFFFF"/>
                    </a:solidFill>
                    <a:latin typeface="Calibri" panose="020F0502020204030204"/>
                  </a:rPr>
                  <a:t>双</a:t>
                </a:r>
                <a:r>
                  <a:rPr lang="en-US" altLang="zh-CN" sz="1400" b="1" strike="noStrike" noProof="1" dirty="0">
                    <a:solidFill>
                      <a:srgbClr val="FFFFFF"/>
                    </a:solidFill>
                    <a:latin typeface="Calibri" panose="020F0502020204030204"/>
                  </a:rPr>
                  <a:t>211</a:t>
                </a:r>
                <a:endParaRPr lang="en-US" altLang="zh-CN" sz="1400" b="1" strike="noStrike" noProof="1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任意多边形 228"/>
              <p:cNvSpPr/>
              <p:nvPr/>
            </p:nvSpPr>
            <p:spPr>
              <a:xfrm>
                <a:off x="1593" y="4156"/>
                <a:ext cx="2525" cy="518"/>
              </a:xfrm>
              <a:custGeom>
                <a:avLst/>
                <a:gdLst>
                  <a:gd name="rtl" fmla="*/ 30400 w 2432000"/>
                  <a:gd name="rtt" fmla="*/ 30400 h 359055"/>
                  <a:gd name="rtr" fmla="*/ 2401600 w 2432000"/>
                  <a:gd name="rtb" fmla="*/ 328655 h 359055"/>
                </a:gdLst>
                <a:ahLst/>
                <a:cxnLst/>
                <a:rect l="rtl" t="rtt" r="rtr" b="rtb"/>
                <a:pathLst>
                  <a:path w="2432000" h="359055">
                    <a:moveTo>
                      <a:pt x="179527" y="359055"/>
                    </a:moveTo>
                    <a:lnTo>
                      <a:pt x="2252473" y="359055"/>
                    </a:lnTo>
                    <a:cubicBezTo>
                      <a:pt x="2351622" y="359055"/>
                      <a:pt x="2432000" y="278681"/>
                      <a:pt x="2432000" y="179527"/>
                    </a:cubicBezTo>
                    <a:cubicBezTo>
                      <a:pt x="2432000" y="80375"/>
                      <a:pt x="2351622" y="0"/>
                      <a:pt x="2252473" y="0"/>
                    </a:cubicBezTo>
                    <a:lnTo>
                      <a:pt x="179527" y="0"/>
                    </a:lnTo>
                    <a:cubicBezTo>
                      <a:pt x="80375" y="0"/>
                      <a:pt x="0" y="80375"/>
                      <a:pt x="0" y="179527"/>
                    </a:cubicBezTo>
                    <a:cubicBezTo>
                      <a:pt x="0" y="278681"/>
                      <a:pt x="80375" y="359055"/>
                      <a:pt x="179527" y="359055"/>
                    </a:cubicBezTo>
                    <a:close/>
                  </a:path>
                </a:pathLst>
              </a:custGeom>
              <a:solidFill>
                <a:srgbClr val="0153A4"/>
              </a:solidFill>
              <a:ln w="15200" cap="flat">
                <a:noFill/>
                <a:bevel/>
              </a:ln>
              <a:effectLst>
                <a:outerShdw blurRad="101600" dist="762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lIns="36000" tIns="0" rIns="36000" bIns="0" rtlCol="0" anchor="ctr"/>
              <a:p>
                <a:pPr algn="ctr" fontAlgn="auto">
                  <a:lnSpc>
                    <a:spcPct val="100000"/>
                  </a:lnSpc>
                </a:pPr>
                <a:r>
                  <a:rPr lang="zh-CN" altLang="en-US" sz="1400" b="1" strike="noStrike" noProof="1" dirty="0">
                    <a:solidFill>
                      <a:srgbClr val="FFFFFF"/>
                    </a:solidFill>
                    <a:latin typeface="Calibri" panose="020F0502020204030204"/>
                  </a:rPr>
                  <a:t>西安电子科技大学</a:t>
                </a:r>
                <a:endParaRPr lang="zh-CN" altLang="en-US" sz="1400" b="1" strike="noStrike" noProof="1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任意多边形 228"/>
              <p:cNvSpPr/>
              <p:nvPr/>
            </p:nvSpPr>
            <p:spPr>
              <a:xfrm>
                <a:off x="1592" y="6616"/>
                <a:ext cx="2526" cy="518"/>
              </a:xfrm>
              <a:custGeom>
                <a:avLst/>
                <a:gdLst>
                  <a:gd name="rtl" fmla="*/ 30400 w 2432000"/>
                  <a:gd name="rtt" fmla="*/ 30400 h 359055"/>
                  <a:gd name="rtr" fmla="*/ 2401600 w 2432000"/>
                  <a:gd name="rtb" fmla="*/ 328655 h 359055"/>
                </a:gdLst>
                <a:ahLst/>
                <a:cxnLst/>
                <a:rect l="rtl" t="rtt" r="rtr" b="rtb"/>
                <a:pathLst>
                  <a:path w="2432000" h="359055">
                    <a:moveTo>
                      <a:pt x="179527" y="359055"/>
                    </a:moveTo>
                    <a:lnTo>
                      <a:pt x="2252473" y="359055"/>
                    </a:lnTo>
                    <a:cubicBezTo>
                      <a:pt x="2351622" y="359055"/>
                      <a:pt x="2432000" y="278681"/>
                      <a:pt x="2432000" y="179527"/>
                    </a:cubicBezTo>
                    <a:cubicBezTo>
                      <a:pt x="2432000" y="80375"/>
                      <a:pt x="2351622" y="0"/>
                      <a:pt x="2252473" y="0"/>
                    </a:cubicBezTo>
                    <a:lnTo>
                      <a:pt x="179527" y="0"/>
                    </a:lnTo>
                    <a:cubicBezTo>
                      <a:pt x="80375" y="0"/>
                      <a:pt x="0" y="80375"/>
                      <a:pt x="0" y="179527"/>
                    </a:cubicBezTo>
                    <a:cubicBezTo>
                      <a:pt x="0" y="278681"/>
                      <a:pt x="80375" y="359055"/>
                      <a:pt x="179527" y="359055"/>
                    </a:cubicBezTo>
                    <a:close/>
                  </a:path>
                </a:pathLst>
              </a:custGeom>
              <a:solidFill>
                <a:srgbClr val="F04E23"/>
              </a:solidFill>
              <a:ln w="15200" cap="flat">
                <a:noFill/>
                <a:bevel/>
              </a:ln>
              <a:effectLst>
                <a:outerShdw blurRad="101600" dist="762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lIns="36000" tIns="0" rIns="36000" bIns="0" rtlCol="0" anchor="ctr"/>
              <a:p>
                <a:pPr algn="ctr" fontAlgn="auto">
                  <a:lnSpc>
                    <a:spcPct val="100000"/>
                  </a:lnSpc>
                </a:pPr>
                <a:r>
                  <a:rPr lang="zh-CN" sz="1400" b="1" strike="noStrike" noProof="1" dirty="0">
                    <a:solidFill>
                      <a:srgbClr val="FFFFFF"/>
                    </a:solidFill>
                    <a:latin typeface="Calibri" panose="020F0502020204030204"/>
                  </a:rPr>
                  <a:t>通信工程</a:t>
                </a:r>
                <a:endParaRPr lang="zh-CN" sz="1400" b="1" strike="noStrike" noProof="1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任意多边形 228"/>
              <p:cNvSpPr/>
              <p:nvPr/>
            </p:nvSpPr>
            <p:spPr>
              <a:xfrm>
                <a:off x="1593" y="5386"/>
                <a:ext cx="2526" cy="518"/>
              </a:xfrm>
              <a:custGeom>
                <a:avLst/>
                <a:gdLst>
                  <a:gd name="rtl" fmla="*/ 30400 w 2432000"/>
                  <a:gd name="rtt" fmla="*/ 30400 h 359055"/>
                  <a:gd name="rtr" fmla="*/ 2401600 w 2432000"/>
                  <a:gd name="rtb" fmla="*/ 328655 h 359055"/>
                </a:gdLst>
                <a:ahLst/>
                <a:cxnLst/>
                <a:rect l="rtl" t="rtt" r="rtr" b="rtb"/>
                <a:pathLst>
                  <a:path w="2432000" h="359055">
                    <a:moveTo>
                      <a:pt x="179527" y="359055"/>
                    </a:moveTo>
                    <a:lnTo>
                      <a:pt x="2252473" y="359055"/>
                    </a:lnTo>
                    <a:cubicBezTo>
                      <a:pt x="2351622" y="359055"/>
                      <a:pt x="2432000" y="278681"/>
                      <a:pt x="2432000" y="179527"/>
                    </a:cubicBezTo>
                    <a:cubicBezTo>
                      <a:pt x="2432000" y="80375"/>
                      <a:pt x="2351622" y="0"/>
                      <a:pt x="2252473" y="0"/>
                    </a:cubicBezTo>
                    <a:lnTo>
                      <a:pt x="179527" y="0"/>
                    </a:lnTo>
                    <a:cubicBezTo>
                      <a:pt x="80375" y="0"/>
                      <a:pt x="0" y="80375"/>
                      <a:pt x="0" y="179527"/>
                    </a:cubicBezTo>
                    <a:cubicBezTo>
                      <a:pt x="0" y="278681"/>
                      <a:pt x="80375" y="359055"/>
                      <a:pt x="179527" y="359055"/>
                    </a:cubicBezTo>
                    <a:close/>
                  </a:path>
                </a:pathLst>
              </a:custGeom>
              <a:solidFill>
                <a:srgbClr val="018641"/>
              </a:solidFill>
              <a:ln w="15200" cap="flat">
                <a:noFill/>
                <a:bevel/>
              </a:ln>
              <a:effectLst>
                <a:outerShdw blurRad="101600" dist="762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lIns="36000" tIns="0" rIns="36000" bIns="0" rtlCol="0" anchor="ctr"/>
              <a:p>
                <a:pPr algn="ctr" fontAlgn="auto">
                  <a:lnSpc>
                    <a:spcPct val="100000"/>
                  </a:lnSpc>
                </a:pPr>
                <a:r>
                  <a:rPr lang="zh-CN" altLang="en-US" sz="1400" b="1" strike="noStrike" noProof="1" dirty="0">
                    <a:solidFill>
                      <a:srgbClr val="FFFFFF"/>
                    </a:solidFill>
                    <a:latin typeface="Calibri" panose="020F0502020204030204"/>
                  </a:rPr>
                  <a:t>硕士研究生</a:t>
                </a:r>
                <a:endParaRPr lang="en-US" altLang="zh-CN" sz="1400" b="1" strike="noStrike" noProof="1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2" name="任意多边形 228"/>
              <p:cNvSpPr/>
              <p:nvPr/>
            </p:nvSpPr>
            <p:spPr>
              <a:xfrm>
                <a:off x="1592" y="7846"/>
                <a:ext cx="2515" cy="518"/>
              </a:xfrm>
              <a:custGeom>
                <a:avLst/>
                <a:gdLst>
                  <a:gd name="rtl" fmla="*/ 30400 w 2432000"/>
                  <a:gd name="rtt" fmla="*/ 30400 h 359055"/>
                  <a:gd name="rtr" fmla="*/ 2401600 w 2432000"/>
                  <a:gd name="rtb" fmla="*/ 328655 h 359055"/>
                </a:gdLst>
                <a:ahLst/>
                <a:cxnLst/>
                <a:rect l="rtl" t="rtt" r="rtr" b="rtb"/>
                <a:pathLst>
                  <a:path w="2432000" h="359055">
                    <a:moveTo>
                      <a:pt x="179527" y="359055"/>
                    </a:moveTo>
                    <a:lnTo>
                      <a:pt x="2252473" y="359055"/>
                    </a:lnTo>
                    <a:cubicBezTo>
                      <a:pt x="2351622" y="359055"/>
                      <a:pt x="2432000" y="278681"/>
                      <a:pt x="2432000" y="179527"/>
                    </a:cubicBezTo>
                    <a:cubicBezTo>
                      <a:pt x="2432000" y="80375"/>
                      <a:pt x="2351622" y="0"/>
                      <a:pt x="2252473" y="0"/>
                    </a:cubicBezTo>
                    <a:lnTo>
                      <a:pt x="179527" y="0"/>
                    </a:lnTo>
                    <a:cubicBezTo>
                      <a:pt x="80375" y="0"/>
                      <a:pt x="0" y="80375"/>
                      <a:pt x="0" y="179527"/>
                    </a:cubicBezTo>
                    <a:cubicBezTo>
                      <a:pt x="0" y="278681"/>
                      <a:pt x="80375" y="359055"/>
                      <a:pt x="179527" y="359055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15200" cap="flat">
                <a:noFill/>
                <a:bevel/>
              </a:ln>
              <a:effectLst>
                <a:outerShdw blurRad="101600" dist="762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lIns="36000" tIns="0" rIns="36000" bIns="0" rtlCol="0" anchor="ctr"/>
              <a:p>
                <a:pPr algn="ctr" fontAlgn="auto">
                  <a:lnSpc>
                    <a:spcPct val="100000"/>
                  </a:lnSpc>
                </a:pPr>
                <a:r>
                  <a:rPr lang="zh-CN" altLang="en-US" sz="1400" b="1" strike="noStrike" noProof="1" dirty="0">
                    <a:solidFill>
                      <a:srgbClr val="FFFFFF"/>
                    </a:solidFill>
                    <a:latin typeface="Calibri" panose="020F0502020204030204"/>
                  </a:rPr>
                  <a:t>音视频编解码</a:t>
                </a:r>
                <a:endParaRPr lang="zh-CN" altLang="en-US" sz="1400" b="1" strike="noStrike" noProof="1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713" y="1252"/>
              <a:ext cx="1923" cy="513"/>
            </a:xfrm>
            <a:prstGeom prst="rect">
              <a:avLst/>
            </a:prstGeom>
            <a:solidFill>
              <a:srgbClr val="F7F7F7"/>
            </a:solidFill>
            <a:ln w="9525">
              <a:solidFill>
                <a:schemeClr val="tx1"/>
              </a:solidFill>
            </a:ln>
            <a:effectLst>
              <a:outerShdw blurRad="63500" sx="102000" sy="102000" algn="ctr" rotWithShape="0">
                <a:srgbClr val="018641">
                  <a:alpha val="40000"/>
                </a:srgbClr>
              </a:outerShdw>
            </a:effectLst>
          </p:spPr>
          <p:txBody>
            <a:bodyPr wrap="square" rtlCol="0">
              <a:noAutofit/>
            </a:bodyPr>
            <a:p>
              <a:pPr algn="ctr"/>
              <a:r>
                <a:rPr lang="zh-CN" altLang="en-US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教育信息</a:t>
              </a:r>
              <a:endParaRPr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39" y="2147"/>
              <a:ext cx="1879" cy="1417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7023735" y="997585"/>
            <a:ext cx="1946275" cy="5530850"/>
            <a:chOff x="14541" y="1445"/>
            <a:chExt cx="3065" cy="8710"/>
          </a:xfrm>
        </p:grpSpPr>
        <p:grpSp>
          <p:nvGrpSpPr>
            <p:cNvPr id="115" name="组合 114"/>
            <p:cNvGrpSpPr/>
            <p:nvPr/>
          </p:nvGrpSpPr>
          <p:grpSpPr>
            <a:xfrm>
              <a:off x="14541" y="2153"/>
              <a:ext cx="3065" cy="8002"/>
              <a:chOff x="15112" y="2188"/>
              <a:chExt cx="3065" cy="8002"/>
            </a:xfrm>
          </p:grpSpPr>
          <p:sp>
            <p:nvSpPr>
              <p:cNvPr id="75" name="圆角矩形 227"/>
              <p:cNvSpPr/>
              <p:nvPr/>
            </p:nvSpPr>
            <p:spPr>
              <a:xfrm>
                <a:off x="15112" y="2188"/>
                <a:ext cx="3065" cy="8002"/>
              </a:xfrm>
              <a:prstGeom prst="roundRect">
                <a:avLst>
                  <a:gd name="adj" fmla="val 11847"/>
                </a:avLst>
              </a:prstGeom>
              <a:solidFill>
                <a:srgbClr val="F7F7F7"/>
              </a:solidFill>
              <a:ln w="9525" cap="flat">
                <a:solidFill>
                  <a:schemeClr val="bg1">
                    <a:lumMod val="75000"/>
                  </a:schemeClr>
                </a:solidFill>
                <a:custDash>
                  <a:ds d="380000" sp="120000"/>
                </a:custDash>
                <a:beve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 anchor="ctr"/>
              <a:p>
                <a:pPr fontAlgn="auto"/>
                <a:endParaRPr sz="910" strike="noStrike" noProof="1" dirty="0">
                  <a:solidFill>
                    <a:srgbClr val="3E3938"/>
                  </a:solidFill>
                  <a:latin typeface="Calibri" panose="020F0502020204030204"/>
                </a:endParaRPr>
              </a:p>
            </p:txBody>
          </p:sp>
          <p:pic>
            <p:nvPicPr>
              <p:cNvPr id="39" name="图片 38"/>
              <p:cNvPicPr>
                <a:picLocks noChangeAspect="1"/>
              </p:cNvPicPr>
              <p:nvPr/>
            </p:nvPicPr>
            <p:blipFill>
              <a:blip r:embed="rId2"/>
              <a:srcRect l="3724" t="3653" r="2947" b="3053"/>
              <a:stretch>
                <a:fillRect/>
              </a:stretch>
            </p:blipFill>
            <p:spPr>
              <a:xfrm>
                <a:off x="15927" y="7127"/>
                <a:ext cx="1417" cy="1416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644" h="2643">
                    <a:moveTo>
                      <a:pt x="1322" y="2643"/>
                    </a:moveTo>
                    <a:cubicBezTo>
                      <a:pt x="592" y="2643"/>
                      <a:pt x="0" y="2051"/>
                      <a:pt x="0" y="1322"/>
                    </a:cubicBezTo>
                    <a:cubicBezTo>
                      <a:pt x="0" y="881"/>
                      <a:pt x="0" y="441"/>
                      <a:pt x="0" y="0"/>
                    </a:cubicBezTo>
                    <a:cubicBezTo>
                      <a:pt x="441" y="0"/>
                      <a:pt x="881" y="0"/>
                      <a:pt x="1322" y="0"/>
                    </a:cubicBezTo>
                    <a:cubicBezTo>
                      <a:pt x="2052" y="0"/>
                      <a:pt x="2644" y="592"/>
                      <a:pt x="2644" y="1322"/>
                    </a:cubicBezTo>
                    <a:cubicBezTo>
                      <a:pt x="2644" y="2051"/>
                      <a:pt x="2052" y="2643"/>
                      <a:pt x="1322" y="2643"/>
                    </a:cubicBezTo>
                    <a:close/>
                  </a:path>
                </a:pathLst>
              </a:custGeom>
            </p:spPr>
          </p:pic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3"/>
              <a:srcRect l="3272" t="2181" r="5053" b="3381"/>
              <a:stretch>
                <a:fillRect/>
              </a:stretch>
            </p:blipFill>
            <p:spPr>
              <a:xfrm>
                <a:off x="15906" y="5481"/>
                <a:ext cx="1417" cy="1416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22" h="2598">
                    <a:moveTo>
                      <a:pt x="1261" y="2598"/>
                    </a:moveTo>
                    <a:cubicBezTo>
                      <a:pt x="565" y="2598"/>
                      <a:pt x="0" y="2016"/>
                      <a:pt x="0" y="1299"/>
                    </a:cubicBezTo>
                    <a:cubicBezTo>
                      <a:pt x="0" y="866"/>
                      <a:pt x="0" y="433"/>
                      <a:pt x="0" y="0"/>
                    </a:cubicBezTo>
                    <a:cubicBezTo>
                      <a:pt x="420" y="0"/>
                      <a:pt x="841" y="0"/>
                      <a:pt x="1261" y="0"/>
                    </a:cubicBezTo>
                    <a:cubicBezTo>
                      <a:pt x="1957" y="0"/>
                      <a:pt x="2522" y="582"/>
                      <a:pt x="2522" y="1299"/>
                    </a:cubicBezTo>
                    <a:cubicBezTo>
                      <a:pt x="2522" y="2016"/>
                      <a:pt x="1957" y="2598"/>
                      <a:pt x="1261" y="2598"/>
                    </a:cubicBezTo>
                    <a:close/>
                  </a:path>
                </a:pathLst>
              </a:custGeom>
            </p:spPr>
          </p:pic>
          <p:pic>
            <p:nvPicPr>
              <p:cNvPr id="41" name="图片 40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5927" y="2188"/>
                <a:ext cx="1417" cy="1417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91" h="4391">
                    <a:moveTo>
                      <a:pt x="0" y="2196"/>
                    </a:moveTo>
                    <a:cubicBezTo>
                      <a:pt x="0" y="983"/>
                      <a:pt x="983" y="0"/>
                      <a:pt x="2196" y="0"/>
                    </a:cubicBezTo>
                    <a:cubicBezTo>
                      <a:pt x="3408" y="0"/>
                      <a:pt x="4391" y="983"/>
                      <a:pt x="4391" y="2196"/>
                    </a:cubicBezTo>
                    <a:cubicBezTo>
                      <a:pt x="4391" y="3408"/>
                      <a:pt x="3408" y="4391"/>
                      <a:pt x="2196" y="4391"/>
                    </a:cubicBezTo>
                    <a:cubicBezTo>
                      <a:pt x="983" y="4391"/>
                      <a:pt x="0" y="3408"/>
                      <a:pt x="0" y="2196"/>
                    </a:cubicBezTo>
                    <a:close/>
                  </a:path>
                </a:pathLst>
              </a:custGeom>
            </p:spPr>
          </p:pic>
          <p:pic>
            <p:nvPicPr>
              <p:cNvPr id="44" name="图片 43"/>
              <p:cNvPicPr>
                <a:picLocks noChangeAspect="1"/>
              </p:cNvPicPr>
              <p:nvPr/>
            </p:nvPicPr>
            <p:blipFill>
              <a:blip r:embed="rId5"/>
              <a:srcRect l="496" t="1025" b="893"/>
              <a:stretch>
                <a:fillRect/>
              </a:stretch>
            </p:blipFill>
            <p:spPr>
              <a:xfrm>
                <a:off x="15927" y="8773"/>
                <a:ext cx="1417" cy="1416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009" h="2966">
                    <a:moveTo>
                      <a:pt x="1513" y="2966"/>
                    </a:moveTo>
                    <a:cubicBezTo>
                      <a:pt x="677" y="2966"/>
                      <a:pt x="0" y="2302"/>
                      <a:pt x="0" y="1483"/>
                    </a:cubicBezTo>
                    <a:cubicBezTo>
                      <a:pt x="0" y="989"/>
                      <a:pt x="0" y="494"/>
                      <a:pt x="0" y="0"/>
                    </a:cubicBezTo>
                    <a:cubicBezTo>
                      <a:pt x="504" y="0"/>
                      <a:pt x="1009" y="0"/>
                      <a:pt x="1513" y="0"/>
                    </a:cubicBezTo>
                    <a:cubicBezTo>
                      <a:pt x="2271" y="0"/>
                      <a:pt x="2899" y="547"/>
                      <a:pt x="3009" y="1260"/>
                    </a:cubicBezTo>
                    <a:lnTo>
                      <a:pt x="3009" y="1706"/>
                    </a:lnTo>
                    <a:cubicBezTo>
                      <a:pt x="2899" y="2419"/>
                      <a:pt x="2271" y="2966"/>
                      <a:pt x="1513" y="2966"/>
                    </a:cubicBezTo>
                    <a:close/>
                  </a:path>
                </a:pathLst>
              </a:custGeom>
            </p:spPr>
          </p:pic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6"/>
              <a:srcRect l="1667" t="568" r="2803" b="1023"/>
              <a:stretch>
                <a:fillRect/>
              </a:stretch>
            </p:blipFill>
            <p:spPr>
              <a:xfrm>
                <a:off x="15927" y="3835"/>
                <a:ext cx="1417" cy="1416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22" h="2598">
                    <a:moveTo>
                      <a:pt x="1261" y="2598"/>
                    </a:moveTo>
                    <a:cubicBezTo>
                      <a:pt x="565" y="2598"/>
                      <a:pt x="0" y="2016"/>
                      <a:pt x="0" y="1299"/>
                    </a:cubicBezTo>
                    <a:cubicBezTo>
                      <a:pt x="0" y="866"/>
                      <a:pt x="0" y="433"/>
                      <a:pt x="0" y="0"/>
                    </a:cubicBezTo>
                    <a:cubicBezTo>
                      <a:pt x="420" y="0"/>
                      <a:pt x="841" y="0"/>
                      <a:pt x="1261" y="0"/>
                    </a:cubicBezTo>
                    <a:cubicBezTo>
                      <a:pt x="1957" y="0"/>
                      <a:pt x="2522" y="582"/>
                      <a:pt x="2522" y="1299"/>
                    </a:cubicBezTo>
                    <a:cubicBezTo>
                      <a:pt x="2522" y="2016"/>
                      <a:pt x="1957" y="2598"/>
                      <a:pt x="1261" y="2598"/>
                    </a:cubicBezTo>
                    <a:close/>
                  </a:path>
                </a:pathLst>
              </a:custGeom>
            </p:spPr>
          </p:pic>
        </p:grpSp>
        <p:sp>
          <p:nvSpPr>
            <p:cNvPr id="74" name="文本框 73"/>
            <p:cNvSpPr txBox="1"/>
            <p:nvPr/>
          </p:nvSpPr>
          <p:spPr>
            <a:xfrm>
              <a:off x="15112" y="1445"/>
              <a:ext cx="1923" cy="513"/>
            </a:xfrm>
            <a:prstGeom prst="rect">
              <a:avLst/>
            </a:prstGeom>
            <a:solidFill>
              <a:srgbClr val="F7F7F7"/>
            </a:solidFill>
            <a:ln w="9525">
              <a:solidFill>
                <a:schemeClr val="tx1"/>
              </a:solidFill>
            </a:ln>
            <a:effectLst>
              <a:outerShdw blurRad="63500" sx="102000" sy="102000" algn="ctr" rotWithShape="0">
                <a:srgbClr val="018641">
                  <a:alpha val="40000"/>
                </a:srgbClr>
              </a:outerShdw>
            </a:effectLst>
          </p:spPr>
          <p:txBody>
            <a:bodyPr wrap="square" rtlCol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8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荣誉证书</a:t>
              </a:r>
              <a:endParaRPr lang="zh-CN" altLang="en-US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335020" y="997585"/>
            <a:ext cx="2964180" cy="5550535"/>
            <a:chOff x="5337" y="1655"/>
            <a:chExt cx="4668" cy="8657"/>
          </a:xfrm>
        </p:grpSpPr>
        <p:sp>
          <p:nvSpPr>
            <p:cNvPr id="45" name="圆角矩形 227"/>
            <p:cNvSpPr/>
            <p:nvPr/>
          </p:nvSpPr>
          <p:spPr>
            <a:xfrm>
              <a:off x="5337" y="2310"/>
              <a:ext cx="4668" cy="8002"/>
            </a:xfrm>
            <a:prstGeom prst="roundRect">
              <a:avLst>
                <a:gd name="adj" fmla="val 11847"/>
              </a:avLst>
            </a:prstGeom>
            <a:solidFill>
              <a:srgbClr val="F7F7F7"/>
            </a:solidFill>
            <a:ln w="9525" cap="flat">
              <a:solidFill>
                <a:schemeClr val="bg1">
                  <a:lumMod val="75000"/>
                </a:schemeClr>
              </a:solidFill>
              <a:custDash>
                <a:ds d="380000" sp="120000"/>
              </a:custDash>
              <a:beve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 anchor="ctr"/>
            <a:p>
              <a:pPr fontAlgn="auto"/>
              <a:endParaRPr sz="910" strike="noStrike" noProof="1" dirty="0">
                <a:solidFill>
                  <a:srgbClr val="3E3938"/>
                </a:solidFill>
                <a:latin typeface="Calibri" panose="020F0502020204030204"/>
              </a:endParaRP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5607" y="1655"/>
              <a:ext cx="4181" cy="8009"/>
              <a:chOff x="14497" y="1345"/>
              <a:chExt cx="4181" cy="8009"/>
            </a:xfrm>
          </p:grpSpPr>
          <p:sp>
            <p:nvSpPr>
              <p:cNvPr id="76" name="圆角矩形 227"/>
              <p:cNvSpPr/>
              <p:nvPr/>
            </p:nvSpPr>
            <p:spPr>
              <a:xfrm>
                <a:off x="17356" y="2198"/>
                <a:ext cx="1322" cy="547"/>
              </a:xfrm>
              <a:prstGeom prst="roundRect">
                <a:avLst>
                  <a:gd name="adj" fmla="val 11847"/>
                </a:avLst>
              </a:prstGeom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/>
              <a:p>
                <a:pPr fontAlgn="auto"/>
                <a:r>
                  <a:rPr lang="zh-CN" sz="1400" b="1" strike="noStrike" noProof="1" dirty="0">
                    <a:solidFill>
                      <a:srgbClr val="3E3938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操作系统</a:t>
                </a:r>
                <a:endParaRPr lang="zh-CN" sz="1400" b="1" strike="noStrike" noProof="1" dirty="0">
                  <a:solidFill>
                    <a:srgbClr val="3E3938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15599" y="1345"/>
                <a:ext cx="1923" cy="513"/>
              </a:xfrm>
              <a:prstGeom prst="rect">
                <a:avLst/>
              </a:prstGeom>
              <a:solidFill>
                <a:srgbClr val="F7F7F7"/>
              </a:solidFill>
              <a:ln w="9525">
                <a:solidFill>
                  <a:schemeClr val="tx1"/>
                </a:solidFill>
              </a:ln>
              <a:effectLst>
                <a:outerShdw blurRad="63500" sx="102000" sy="102000" algn="ctr" rotWithShape="0">
                  <a:srgbClr val="018641">
                    <a:alpha val="40000"/>
                  </a:srgbClr>
                </a:outerShdw>
              </a:effectLst>
            </p:spPr>
            <p:txBody>
              <a:bodyPr wrap="square" rtlCol="0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 sz="18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专业</a:t>
                </a:r>
                <a:r>
                  <a:rPr lang="zh-CN" altLang="en-US" sz="18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技能</a:t>
                </a:r>
                <a:endParaRPr lang="zh-CN" altLang="en-US" sz="18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85" name="圆角矩形 227"/>
              <p:cNvSpPr/>
              <p:nvPr/>
            </p:nvSpPr>
            <p:spPr>
              <a:xfrm>
                <a:off x="17356" y="5165"/>
                <a:ext cx="1322" cy="547"/>
              </a:xfrm>
              <a:prstGeom prst="roundRect">
                <a:avLst>
                  <a:gd name="adj" fmla="val 11847"/>
                </a:avLst>
              </a:prstGeom>
            </p:spPr>
            <p:style>
              <a:lnRef idx="2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/>
              <a:p>
                <a:pPr fontAlgn="auto"/>
                <a:r>
                  <a:rPr lang="zh-CN" sz="1400" b="1" strike="noStrike" noProof="1" dirty="0">
                    <a:solidFill>
                      <a:srgbClr val="3E3938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编程</a:t>
                </a:r>
                <a:r>
                  <a:rPr lang="zh-CN" sz="1400" b="1" strike="noStrike" noProof="1" dirty="0">
                    <a:solidFill>
                      <a:srgbClr val="3E3938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语言</a:t>
                </a:r>
                <a:endParaRPr lang="zh-CN" sz="1400" b="1" strike="noStrike" noProof="1" dirty="0">
                  <a:solidFill>
                    <a:srgbClr val="3E3938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圆角矩形 227"/>
              <p:cNvSpPr/>
              <p:nvPr/>
            </p:nvSpPr>
            <p:spPr>
              <a:xfrm>
                <a:off x="17356" y="7779"/>
                <a:ext cx="1322" cy="547"/>
              </a:xfrm>
              <a:prstGeom prst="roundRect">
                <a:avLst>
                  <a:gd name="adj" fmla="val 11847"/>
                </a:avLst>
              </a:prstGeom>
            </p:spPr>
            <p:style>
              <a:lnRef idx="2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/>
              <a:p>
                <a:pPr fontAlgn="auto"/>
                <a:r>
                  <a:rPr lang="zh-CN" sz="1400" b="1" strike="noStrike" noProof="1" dirty="0">
                    <a:solidFill>
                      <a:srgbClr val="3E3938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常用</a:t>
                </a:r>
                <a:r>
                  <a:rPr lang="zh-CN" sz="1400" b="1" strike="noStrike" noProof="1" dirty="0">
                    <a:solidFill>
                      <a:srgbClr val="3E3938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工具</a:t>
                </a:r>
                <a:endParaRPr lang="zh-CN" sz="1400" b="1" strike="noStrike" noProof="1" dirty="0">
                  <a:solidFill>
                    <a:srgbClr val="3E3938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任意多边形 228"/>
              <p:cNvSpPr/>
              <p:nvPr/>
            </p:nvSpPr>
            <p:spPr>
              <a:xfrm>
                <a:off x="14497" y="2198"/>
                <a:ext cx="2525" cy="525"/>
              </a:xfrm>
              <a:prstGeom prst="rect">
                <a:avLst/>
              </a:prstGeom>
              <a:pattFill prst="pct90">
                <a:fgClr>
                  <a:srgbClr val="4B3290"/>
                </a:fgClr>
                <a:bgClr>
                  <a:schemeClr val="bg1">
                    <a:lumMod val="85000"/>
                  </a:schemeClr>
                </a:bgClr>
              </a:pattFill>
              <a:ln w="15200" cap="flat">
                <a:noFill/>
                <a:bevel/>
              </a:ln>
              <a:effectLst>
                <a:outerShdw blurRad="101600" dist="762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lIns="36000" tIns="0" rIns="36000" bIns="0" rtlCol="0" anchor="ctr"/>
              <a:p>
                <a:pPr algn="ctr" fontAlgn="auto">
                  <a:lnSpc>
                    <a:spcPct val="100000"/>
                  </a:lnSpc>
                </a:pPr>
                <a:r>
                  <a:rPr lang="en-US" altLang="zh-CN" sz="1600" b="1" strike="noStrike" noProof="1" dirty="0">
                    <a:solidFill>
                      <a:schemeClr val="bg1"/>
                    </a:solidFill>
                    <a:latin typeface="Calibri" panose="020F0502020204030204"/>
                  </a:rPr>
                  <a:t>Windows</a:t>
                </a:r>
                <a:endParaRPr lang="en-US" altLang="zh-CN" sz="1600" b="1" strike="noStrike" noProof="1" dirty="0">
                  <a:solidFill>
                    <a:schemeClr val="bg1"/>
                  </a:solidFill>
                  <a:latin typeface="Calibri" panose="020F0502020204030204"/>
                </a:endParaRPr>
              </a:p>
            </p:txBody>
          </p:sp>
          <p:sp>
            <p:nvSpPr>
              <p:cNvPr id="98" name="任意多边形 228"/>
              <p:cNvSpPr/>
              <p:nvPr/>
            </p:nvSpPr>
            <p:spPr>
              <a:xfrm>
                <a:off x="14497" y="2723"/>
                <a:ext cx="2077" cy="525"/>
              </a:xfrm>
              <a:prstGeom prst="rect">
                <a:avLst/>
              </a:prstGeom>
              <a:pattFill prst="pct90">
                <a:fgClr>
                  <a:srgbClr val="018641"/>
                </a:fgClr>
                <a:bgClr>
                  <a:schemeClr val="bg1">
                    <a:lumMod val="85000"/>
                  </a:schemeClr>
                </a:bgClr>
              </a:pattFill>
              <a:ln w="15200" cap="flat">
                <a:noFill/>
                <a:bevel/>
              </a:ln>
              <a:effectLst>
                <a:outerShdw blurRad="101600" dist="762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lIns="36000" tIns="0" rIns="36000" bIns="0" rtlCol="0" anchor="ctr"/>
              <a:p>
                <a:pPr algn="ctr" fontAlgn="auto">
                  <a:lnSpc>
                    <a:spcPct val="100000"/>
                  </a:lnSpc>
                </a:pPr>
                <a:r>
                  <a:rPr lang="en-US" altLang="zh-CN" sz="1600" b="1" strike="noStrike" noProof="1" dirty="0">
                    <a:solidFill>
                      <a:schemeClr val="bg1"/>
                    </a:solidFill>
                    <a:latin typeface="Calibri" panose="020F0502020204030204"/>
                  </a:rPr>
                  <a:t>Linux</a:t>
                </a:r>
                <a:endParaRPr lang="en-US" altLang="zh-CN" sz="1400" b="1" strike="noStrike" noProof="1" dirty="0">
                  <a:solidFill>
                    <a:schemeClr val="tx1"/>
                  </a:solidFill>
                  <a:latin typeface="Calibri" panose="020F0502020204030204"/>
                </a:endParaRPr>
              </a:p>
            </p:txBody>
          </p:sp>
          <p:sp>
            <p:nvSpPr>
              <p:cNvPr id="99" name="任意多边形 228"/>
              <p:cNvSpPr/>
              <p:nvPr/>
            </p:nvSpPr>
            <p:spPr>
              <a:xfrm>
                <a:off x="14497" y="3248"/>
                <a:ext cx="1726" cy="525"/>
              </a:xfrm>
              <a:prstGeom prst="rect">
                <a:avLst/>
              </a:prstGeom>
              <a:pattFill prst="pct90">
                <a:fgClr>
                  <a:srgbClr val="F04E23"/>
                </a:fgClr>
                <a:bgClr>
                  <a:schemeClr val="bg1">
                    <a:lumMod val="85000"/>
                  </a:schemeClr>
                </a:bgClr>
              </a:pattFill>
              <a:ln w="15200" cap="flat">
                <a:noFill/>
                <a:bevel/>
              </a:ln>
              <a:effectLst>
                <a:outerShdw blurRad="101600" dist="762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lIns="36000" tIns="0" rIns="36000" bIns="0" rtlCol="0" anchor="ctr"/>
              <a:p>
                <a:pPr algn="ctr" fontAlgn="auto">
                  <a:lnSpc>
                    <a:spcPct val="100000"/>
                  </a:lnSpc>
                </a:pPr>
                <a:r>
                  <a:rPr lang="en-US" altLang="zh-CN" sz="1600" b="1" strike="noStrike" noProof="1" dirty="0">
                    <a:solidFill>
                      <a:schemeClr val="bg1"/>
                    </a:solidFill>
                    <a:latin typeface="Calibri" panose="020F0502020204030204"/>
                  </a:rPr>
                  <a:t>iOS</a:t>
                </a:r>
                <a:endParaRPr lang="en-US" altLang="zh-CN" sz="1400" b="1" strike="noStrike" noProof="1" dirty="0">
                  <a:solidFill>
                    <a:srgbClr val="F7F7F7"/>
                  </a:solidFill>
                  <a:latin typeface="Calibri" panose="020F0502020204030204"/>
                </a:endParaRPr>
              </a:p>
            </p:txBody>
          </p:sp>
          <p:sp>
            <p:nvSpPr>
              <p:cNvPr id="103" name="任意多边形 228"/>
              <p:cNvSpPr/>
              <p:nvPr/>
            </p:nvSpPr>
            <p:spPr>
              <a:xfrm>
                <a:off x="14498" y="5165"/>
                <a:ext cx="2525" cy="525"/>
              </a:xfrm>
              <a:prstGeom prst="rect">
                <a:avLst/>
              </a:prstGeom>
              <a:pattFill prst="pct90">
                <a:fgClr>
                  <a:srgbClr val="7030A0"/>
                </a:fgClr>
                <a:bgClr>
                  <a:schemeClr val="bg1">
                    <a:lumMod val="85000"/>
                  </a:schemeClr>
                </a:bgClr>
              </a:pattFill>
              <a:ln w="15200" cap="flat">
                <a:noFill/>
                <a:bevel/>
              </a:ln>
              <a:effectLst>
                <a:outerShdw blurRad="101600" dist="762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lIns="36000" tIns="0" rIns="36000" bIns="0" rtlCol="0" anchor="ctr">
                <a:noAutofit/>
              </a:bodyPr>
              <a:p>
                <a:pPr lvl="0" algn="ctr" fontAlgn="auto">
                  <a:buClrTx/>
                  <a:buSzTx/>
                  <a:buFontTx/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Calibri" panose="020F0502020204030204"/>
                    <a:sym typeface="+mn-ea"/>
                  </a:rPr>
                  <a:t>python</a:t>
                </a:r>
                <a:endParaRPr lang="en-US" altLang="zh-CN" sz="1400" b="1" dirty="0">
                  <a:latin typeface="Calibri" panose="020F0502020204030204"/>
                  <a:sym typeface="+mn-ea"/>
                </a:endParaRPr>
              </a:p>
            </p:txBody>
          </p:sp>
          <p:sp>
            <p:nvSpPr>
              <p:cNvPr id="104" name="任意多边形 228"/>
              <p:cNvSpPr/>
              <p:nvPr/>
            </p:nvSpPr>
            <p:spPr>
              <a:xfrm>
                <a:off x="14498" y="5690"/>
                <a:ext cx="2077" cy="525"/>
              </a:xfrm>
              <a:prstGeom prst="rect">
                <a:avLst/>
              </a:prstGeom>
              <a:pattFill prst="pct90">
                <a:fgClr>
                  <a:srgbClr val="018641"/>
                </a:fgClr>
                <a:bgClr>
                  <a:schemeClr val="bg1">
                    <a:lumMod val="85000"/>
                  </a:schemeClr>
                </a:bgClr>
              </a:pattFill>
              <a:ln w="15200" cap="flat">
                <a:noFill/>
                <a:bevel/>
              </a:ln>
              <a:effectLst>
                <a:outerShdw blurRad="101600" dist="762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lIns="36000" tIns="0" rIns="36000" bIns="0" rtlCol="0" anchor="ctr"/>
              <a:p>
                <a:pPr algn="ctr" fontAlgn="auto">
                  <a:lnSpc>
                    <a:spcPct val="100000"/>
                  </a:lnSpc>
                </a:pPr>
                <a:r>
                  <a:rPr lang="en-US" altLang="zh-CN" sz="1600" b="1" strike="noStrike" noProof="1" dirty="0">
                    <a:solidFill>
                      <a:schemeClr val="bg1"/>
                    </a:solidFill>
                    <a:latin typeface="Calibri" panose="020F0502020204030204"/>
                  </a:rPr>
                  <a:t>sql</a:t>
                </a:r>
                <a:endParaRPr lang="en-US" altLang="zh-CN" sz="1600" b="1" strike="noStrike" noProof="1" dirty="0">
                  <a:solidFill>
                    <a:srgbClr val="4B3290"/>
                  </a:solidFill>
                  <a:latin typeface="Calibri" panose="020F0502020204030204"/>
                </a:endParaRPr>
              </a:p>
            </p:txBody>
          </p:sp>
          <p:sp>
            <p:nvSpPr>
              <p:cNvPr id="105" name="任意多边形 228"/>
              <p:cNvSpPr/>
              <p:nvPr/>
            </p:nvSpPr>
            <p:spPr>
              <a:xfrm>
                <a:off x="14498" y="6215"/>
                <a:ext cx="1726" cy="525"/>
              </a:xfrm>
              <a:prstGeom prst="rect">
                <a:avLst/>
              </a:prstGeom>
              <a:pattFill prst="pct90">
                <a:fgClr>
                  <a:srgbClr val="F04E23"/>
                </a:fgClr>
                <a:bgClr>
                  <a:schemeClr val="bg1">
                    <a:lumMod val="85000"/>
                  </a:schemeClr>
                </a:bgClr>
              </a:pattFill>
              <a:ln w="15200" cap="flat">
                <a:noFill/>
                <a:bevel/>
              </a:ln>
              <a:effectLst>
                <a:outerShdw blurRad="101600" dist="762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lIns="36000" tIns="0" rIns="36000" bIns="0" rtlCol="0" anchor="ctr">
                <a:noAutofit/>
              </a:bodyPr>
              <a:p>
                <a:pPr lvl="0" algn="ctr" fontAlgn="auto">
                  <a:buClrTx/>
                  <a:buSzTx/>
                  <a:buFontTx/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Calibri" panose="020F0502020204030204"/>
                    <a:sym typeface="+mn-ea"/>
                  </a:rPr>
                  <a:t>js,html,css</a:t>
                </a:r>
                <a:endParaRPr lang="en-US" altLang="zh-CN" sz="1600" b="1" dirty="0">
                  <a:solidFill>
                    <a:srgbClr val="4B3290"/>
                  </a:solidFill>
                  <a:latin typeface="Calibri" panose="020F0502020204030204"/>
                  <a:sym typeface="+mn-ea"/>
                </a:endParaRPr>
              </a:p>
            </p:txBody>
          </p:sp>
          <p:sp>
            <p:nvSpPr>
              <p:cNvPr id="107" name="任意多边形 228"/>
              <p:cNvSpPr/>
              <p:nvPr/>
            </p:nvSpPr>
            <p:spPr>
              <a:xfrm>
                <a:off x="14497" y="7779"/>
                <a:ext cx="2525" cy="525"/>
              </a:xfrm>
              <a:prstGeom prst="rect">
                <a:avLst/>
              </a:prstGeom>
              <a:pattFill prst="pct90">
                <a:fgClr>
                  <a:srgbClr val="7030A0"/>
                </a:fgClr>
                <a:bgClr>
                  <a:schemeClr val="bg1">
                    <a:lumMod val="85000"/>
                  </a:schemeClr>
                </a:bgClr>
              </a:pattFill>
              <a:ln w="15200" cap="flat">
                <a:noFill/>
                <a:bevel/>
              </a:ln>
              <a:effectLst>
                <a:outerShdw blurRad="101600" dist="762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lIns="36000" tIns="0" rIns="36000" bIns="0" rtlCol="0" anchor="ctr">
                <a:noAutofit/>
              </a:bodyPr>
              <a:p>
                <a:pPr lvl="0" algn="ctr" fontAlgn="auto">
                  <a:buClrTx/>
                  <a:buSzTx/>
                  <a:buFontTx/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Calibri" panose="020F0502020204030204"/>
                    <a:sym typeface="+mn-ea"/>
                  </a:rPr>
                  <a:t>pycharm</a:t>
                </a:r>
                <a:endParaRPr lang="en-US" altLang="zh-CN" sz="1400" b="1" dirty="0">
                  <a:latin typeface="Calibri" panose="020F0502020204030204"/>
                  <a:sym typeface="+mn-ea"/>
                </a:endParaRPr>
              </a:p>
            </p:txBody>
          </p:sp>
          <p:sp>
            <p:nvSpPr>
              <p:cNvPr id="108" name="任意多边形 228"/>
              <p:cNvSpPr/>
              <p:nvPr/>
            </p:nvSpPr>
            <p:spPr>
              <a:xfrm>
                <a:off x="14497" y="8304"/>
                <a:ext cx="2077" cy="525"/>
              </a:xfrm>
              <a:prstGeom prst="rect">
                <a:avLst/>
              </a:prstGeom>
              <a:pattFill prst="pct90">
                <a:fgClr>
                  <a:srgbClr val="018641"/>
                </a:fgClr>
                <a:bgClr>
                  <a:schemeClr val="bg1">
                    <a:lumMod val="85000"/>
                  </a:schemeClr>
                </a:bgClr>
              </a:pattFill>
              <a:ln w="15200" cap="flat">
                <a:noFill/>
                <a:bevel/>
              </a:ln>
              <a:effectLst>
                <a:outerShdw blurRad="101600" dist="762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lIns="36000" tIns="0" rIns="36000" bIns="0" rtlCol="0" anchor="ctr"/>
              <a:p>
                <a:pPr algn="ctr" fontAlgn="auto">
                  <a:lnSpc>
                    <a:spcPct val="100000"/>
                  </a:lnSpc>
                </a:pPr>
                <a:r>
                  <a:rPr lang="en-US" altLang="zh-CN" sz="1600" b="1" strike="noStrike" noProof="1" dirty="0">
                    <a:solidFill>
                      <a:schemeClr val="bg1"/>
                    </a:solidFill>
                    <a:latin typeface="Calibri" panose="020F0502020204030204"/>
                  </a:rPr>
                  <a:t>tableau</a:t>
                </a:r>
                <a:endParaRPr lang="en-US" altLang="zh-CN" sz="1600" b="1" strike="noStrike" noProof="1" dirty="0">
                  <a:solidFill>
                    <a:srgbClr val="4B3290"/>
                  </a:solidFill>
                  <a:latin typeface="Calibri" panose="020F0502020204030204"/>
                </a:endParaRPr>
              </a:p>
            </p:txBody>
          </p:sp>
          <p:sp>
            <p:nvSpPr>
              <p:cNvPr id="109" name="任意多边形 228"/>
              <p:cNvSpPr/>
              <p:nvPr/>
            </p:nvSpPr>
            <p:spPr>
              <a:xfrm>
                <a:off x="14497" y="8829"/>
                <a:ext cx="1726" cy="525"/>
              </a:xfrm>
              <a:prstGeom prst="rect">
                <a:avLst/>
              </a:prstGeom>
              <a:pattFill prst="pct90">
                <a:fgClr>
                  <a:srgbClr val="F04E23"/>
                </a:fgClr>
                <a:bgClr>
                  <a:schemeClr val="bg1">
                    <a:lumMod val="85000"/>
                  </a:schemeClr>
                </a:bgClr>
              </a:pattFill>
              <a:ln w="15200" cap="flat">
                <a:noFill/>
                <a:bevel/>
              </a:ln>
              <a:effectLst>
                <a:outerShdw blurRad="101600" dist="762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lIns="36000" tIns="0" rIns="36000" bIns="0" rtlCol="0" anchor="ctr">
                <a:noAutofit/>
              </a:bodyPr>
              <a:p>
                <a:pPr lvl="0" algn="ctr" fontAlgn="auto">
                  <a:buClrTx/>
                  <a:buSzTx/>
                  <a:buFontTx/>
                </a:pPr>
                <a:r>
                  <a:rPr lang="en-US" altLang="zh-CN" sz="1600" b="1" dirty="0">
                    <a:solidFill>
                      <a:schemeClr val="bg1"/>
                    </a:solidFill>
                    <a:latin typeface="Calibri" panose="020F0502020204030204"/>
                    <a:sym typeface="+mn-ea"/>
                  </a:rPr>
                  <a:t>spss</a:t>
                </a:r>
                <a:endParaRPr lang="en-US" altLang="zh-CN" sz="1600" b="1" dirty="0">
                  <a:solidFill>
                    <a:srgbClr val="4B3290"/>
                  </a:solidFill>
                  <a:latin typeface="Calibri" panose="020F0502020204030204"/>
                  <a:sym typeface="+mn-ea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9694545" y="997585"/>
            <a:ext cx="1945640" cy="5549900"/>
            <a:chOff x="15267" y="1571"/>
            <a:chExt cx="3064" cy="8740"/>
          </a:xfrm>
        </p:grpSpPr>
        <p:grpSp>
          <p:nvGrpSpPr>
            <p:cNvPr id="29" name="组合 28"/>
            <p:cNvGrpSpPr/>
            <p:nvPr/>
          </p:nvGrpSpPr>
          <p:grpSpPr>
            <a:xfrm>
              <a:off x="15267" y="1571"/>
              <a:ext cx="3065" cy="8741"/>
              <a:chOff x="1354" y="1462"/>
              <a:chExt cx="3065" cy="8741"/>
            </a:xfrm>
          </p:grpSpPr>
          <p:sp>
            <p:nvSpPr>
              <p:cNvPr id="30" name="圆角矩形 227"/>
              <p:cNvSpPr/>
              <p:nvPr/>
            </p:nvSpPr>
            <p:spPr>
              <a:xfrm>
                <a:off x="1354" y="2169"/>
                <a:ext cx="3065" cy="8034"/>
              </a:xfrm>
              <a:prstGeom prst="roundRect">
                <a:avLst>
                  <a:gd name="adj" fmla="val 11847"/>
                </a:avLst>
              </a:prstGeom>
              <a:solidFill>
                <a:srgbClr val="F7F7F7"/>
              </a:solidFill>
              <a:ln w="9525" cap="flat">
                <a:solidFill>
                  <a:schemeClr val="bg1">
                    <a:lumMod val="75000"/>
                  </a:schemeClr>
                </a:solidFill>
                <a:custDash>
                  <a:ds d="380000" sp="120000"/>
                </a:custDash>
                <a:beve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 anchor="ctr"/>
              <a:p>
                <a:pPr fontAlgn="auto"/>
                <a:endParaRPr sz="910" strike="noStrike" noProof="1" dirty="0">
                  <a:solidFill>
                    <a:srgbClr val="3E3938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31" name="组合 30"/>
              <p:cNvGrpSpPr/>
              <p:nvPr/>
            </p:nvGrpSpPr>
            <p:grpSpPr>
              <a:xfrm>
                <a:off x="1592" y="4156"/>
                <a:ext cx="2527" cy="5438"/>
                <a:chOff x="1592" y="4156"/>
                <a:chExt cx="2527" cy="5438"/>
              </a:xfrm>
            </p:grpSpPr>
            <p:sp>
              <p:nvSpPr>
                <p:cNvPr id="32" name="任意多边形 228"/>
                <p:cNvSpPr/>
                <p:nvPr/>
              </p:nvSpPr>
              <p:spPr>
                <a:xfrm>
                  <a:off x="1604" y="9076"/>
                  <a:ext cx="2515" cy="518"/>
                </a:xfrm>
                <a:custGeom>
                  <a:avLst/>
                  <a:gdLst>
                    <a:gd name="rtl" fmla="*/ 30400 w 2432000"/>
                    <a:gd name="rtt" fmla="*/ 30400 h 359055"/>
                    <a:gd name="rtr" fmla="*/ 2401600 w 2432000"/>
                    <a:gd name="rtb" fmla="*/ 328655 h 359055"/>
                  </a:gdLst>
                  <a:ahLst/>
                  <a:cxnLst/>
                  <a:rect l="rtl" t="rtt" r="rtr" b="rtb"/>
                  <a:pathLst>
                    <a:path w="2432000" h="359055">
                      <a:moveTo>
                        <a:pt x="179527" y="359055"/>
                      </a:moveTo>
                      <a:lnTo>
                        <a:pt x="2252473" y="359055"/>
                      </a:lnTo>
                      <a:cubicBezTo>
                        <a:pt x="2351622" y="359055"/>
                        <a:pt x="2432000" y="278681"/>
                        <a:pt x="2432000" y="179527"/>
                      </a:cubicBezTo>
                      <a:cubicBezTo>
                        <a:pt x="2432000" y="80375"/>
                        <a:pt x="2351622" y="0"/>
                        <a:pt x="2252473" y="0"/>
                      </a:cubicBezTo>
                      <a:lnTo>
                        <a:pt x="179527" y="0"/>
                      </a:lnTo>
                      <a:cubicBezTo>
                        <a:pt x="80375" y="0"/>
                        <a:pt x="0" y="80375"/>
                        <a:pt x="0" y="179527"/>
                      </a:cubicBezTo>
                      <a:cubicBezTo>
                        <a:pt x="0" y="278681"/>
                        <a:pt x="80375" y="359055"/>
                        <a:pt x="179527" y="359055"/>
                      </a:cubicBezTo>
                      <a:close/>
                    </a:path>
                  </a:pathLst>
                </a:custGeom>
                <a:solidFill>
                  <a:srgbClr val="4B3290"/>
                </a:solidFill>
                <a:ln w="15200" cap="flat">
                  <a:noFill/>
                  <a:bevel/>
                </a:ln>
                <a:effectLst>
                  <a:outerShdw blurRad="101600" dist="762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wrap="square" lIns="36000" tIns="0" rIns="36000" bIns="0" rtlCol="0" anchor="ctr"/>
                <a:p>
                  <a:pPr algn="ctr" fontAlgn="auto">
                    <a:lnSpc>
                      <a:spcPct val="100000"/>
                    </a:lnSpc>
                  </a:pPr>
                  <a:r>
                    <a:rPr lang="zh-CN" sz="1400" b="1" strike="noStrike" noProof="1" dirty="0">
                      <a:solidFill>
                        <a:srgbClr val="FFFFFF"/>
                      </a:solidFill>
                      <a:latin typeface="Calibri" panose="020F0502020204030204"/>
                    </a:rPr>
                    <a:t>科长</a:t>
                  </a:r>
                  <a:endParaRPr lang="zh-CN" sz="1400" b="1" strike="noStrike" noProof="1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3" name="任意多边形 228"/>
                <p:cNvSpPr/>
                <p:nvPr/>
              </p:nvSpPr>
              <p:spPr>
                <a:xfrm>
                  <a:off x="1593" y="4156"/>
                  <a:ext cx="2525" cy="518"/>
                </a:xfrm>
                <a:custGeom>
                  <a:avLst/>
                  <a:gdLst>
                    <a:gd name="rtl" fmla="*/ 30400 w 2432000"/>
                    <a:gd name="rtt" fmla="*/ 30400 h 359055"/>
                    <a:gd name="rtr" fmla="*/ 2401600 w 2432000"/>
                    <a:gd name="rtb" fmla="*/ 328655 h 359055"/>
                  </a:gdLst>
                  <a:ahLst/>
                  <a:cxnLst/>
                  <a:rect l="rtl" t="rtt" r="rtr" b="rtb"/>
                  <a:pathLst>
                    <a:path w="2432000" h="359055">
                      <a:moveTo>
                        <a:pt x="179527" y="359055"/>
                      </a:moveTo>
                      <a:lnTo>
                        <a:pt x="2252473" y="359055"/>
                      </a:lnTo>
                      <a:cubicBezTo>
                        <a:pt x="2351622" y="359055"/>
                        <a:pt x="2432000" y="278681"/>
                        <a:pt x="2432000" y="179527"/>
                      </a:cubicBezTo>
                      <a:cubicBezTo>
                        <a:pt x="2432000" y="80375"/>
                        <a:pt x="2351622" y="0"/>
                        <a:pt x="2252473" y="0"/>
                      </a:cubicBezTo>
                      <a:lnTo>
                        <a:pt x="179527" y="0"/>
                      </a:lnTo>
                      <a:cubicBezTo>
                        <a:pt x="80375" y="0"/>
                        <a:pt x="0" y="80375"/>
                        <a:pt x="0" y="179527"/>
                      </a:cubicBezTo>
                      <a:cubicBezTo>
                        <a:pt x="0" y="278681"/>
                        <a:pt x="80375" y="359055"/>
                        <a:pt x="179527" y="359055"/>
                      </a:cubicBezTo>
                      <a:close/>
                    </a:path>
                  </a:pathLst>
                </a:custGeom>
                <a:solidFill>
                  <a:srgbClr val="0153A4"/>
                </a:solidFill>
                <a:ln w="15200" cap="flat">
                  <a:noFill/>
                  <a:bevel/>
                </a:ln>
                <a:effectLst>
                  <a:outerShdw blurRad="101600" dist="762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wrap="square" lIns="36000" tIns="0" rIns="36000" bIns="0" rtlCol="0" anchor="ctr"/>
                <a:p>
                  <a:pPr algn="ctr" fontAlgn="auto">
                    <a:lnSpc>
                      <a:spcPct val="100000"/>
                    </a:lnSpc>
                  </a:pPr>
                  <a:r>
                    <a:rPr lang="zh-CN" altLang="en-US" sz="1400" b="1" strike="noStrike" noProof="1" dirty="0">
                      <a:solidFill>
                        <a:srgbClr val="FFFFFF"/>
                      </a:solidFill>
                      <a:latin typeface="Calibri" panose="020F0502020204030204"/>
                    </a:rPr>
                    <a:t>数据分析工程师</a:t>
                  </a:r>
                  <a:endParaRPr lang="zh-CN" altLang="en-US" sz="1400" b="1" strike="noStrike" noProof="1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4" name="任意多边形 228"/>
                <p:cNvSpPr/>
                <p:nvPr/>
              </p:nvSpPr>
              <p:spPr>
                <a:xfrm>
                  <a:off x="1592" y="6616"/>
                  <a:ext cx="2526" cy="518"/>
                </a:xfrm>
                <a:custGeom>
                  <a:avLst/>
                  <a:gdLst>
                    <a:gd name="rtl" fmla="*/ 30400 w 2432000"/>
                    <a:gd name="rtt" fmla="*/ 30400 h 359055"/>
                    <a:gd name="rtr" fmla="*/ 2401600 w 2432000"/>
                    <a:gd name="rtb" fmla="*/ 328655 h 359055"/>
                  </a:gdLst>
                  <a:ahLst/>
                  <a:cxnLst/>
                  <a:rect l="rtl" t="rtt" r="rtr" b="rtb"/>
                  <a:pathLst>
                    <a:path w="2432000" h="359055">
                      <a:moveTo>
                        <a:pt x="179527" y="359055"/>
                      </a:moveTo>
                      <a:lnTo>
                        <a:pt x="2252473" y="359055"/>
                      </a:lnTo>
                      <a:cubicBezTo>
                        <a:pt x="2351622" y="359055"/>
                        <a:pt x="2432000" y="278681"/>
                        <a:pt x="2432000" y="179527"/>
                      </a:cubicBezTo>
                      <a:cubicBezTo>
                        <a:pt x="2432000" y="80375"/>
                        <a:pt x="2351622" y="0"/>
                        <a:pt x="2252473" y="0"/>
                      </a:cubicBezTo>
                      <a:lnTo>
                        <a:pt x="179527" y="0"/>
                      </a:lnTo>
                      <a:cubicBezTo>
                        <a:pt x="80375" y="0"/>
                        <a:pt x="0" y="80375"/>
                        <a:pt x="0" y="179527"/>
                      </a:cubicBezTo>
                      <a:cubicBezTo>
                        <a:pt x="0" y="278681"/>
                        <a:pt x="80375" y="359055"/>
                        <a:pt x="179527" y="359055"/>
                      </a:cubicBezTo>
                      <a:close/>
                    </a:path>
                  </a:pathLst>
                </a:custGeom>
                <a:solidFill>
                  <a:srgbClr val="F04E23"/>
                </a:solidFill>
                <a:ln w="15200" cap="flat">
                  <a:noFill/>
                  <a:bevel/>
                </a:ln>
                <a:effectLst>
                  <a:outerShdw blurRad="101600" dist="762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wrap="square" lIns="36000" tIns="0" rIns="36000" bIns="0" rtlCol="0" anchor="ctr"/>
                <a:p>
                  <a:pPr algn="ctr" fontAlgn="auto">
                    <a:lnSpc>
                      <a:spcPct val="100000"/>
                    </a:lnSpc>
                  </a:pPr>
                  <a:r>
                    <a:rPr lang="zh-CN" sz="1400" b="1" strike="noStrike" noProof="1" dirty="0">
                      <a:solidFill>
                        <a:srgbClr val="FFFFFF"/>
                      </a:solidFill>
                      <a:latin typeface="Calibri" panose="020F0502020204030204"/>
                    </a:rPr>
                    <a:t>高级品质工程师</a:t>
                  </a:r>
                  <a:endParaRPr lang="zh-CN" sz="1400" b="1" strike="noStrike" noProof="1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5" name="任意多边形 228"/>
                <p:cNvSpPr/>
                <p:nvPr/>
              </p:nvSpPr>
              <p:spPr>
                <a:xfrm>
                  <a:off x="1593" y="5386"/>
                  <a:ext cx="2526" cy="518"/>
                </a:xfrm>
                <a:custGeom>
                  <a:avLst/>
                  <a:gdLst>
                    <a:gd name="rtl" fmla="*/ 30400 w 2432000"/>
                    <a:gd name="rtt" fmla="*/ 30400 h 359055"/>
                    <a:gd name="rtr" fmla="*/ 2401600 w 2432000"/>
                    <a:gd name="rtb" fmla="*/ 328655 h 359055"/>
                  </a:gdLst>
                  <a:ahLst/>
                  <a:cxnLst/>
                  <a:rect l="rtl" t="rtt" r="rtr" b="rtb"/>
                  <a:pathLst>
                    <a:path w="2432000" h="359055">
                      <a:moveTo>
                        <a:pt x="179527" y="359055"/>
                      </a:moveTo>
                      <a:lnTo>
                        <a:pt x="2252473" y="359055"/>
                      </a:lnTo>
                      <a:cubicBezTo>
                        <a:pt x="2351622" y="359055"/>
                        <a:pt x="2432000" y="278681"/>
                        <a:pt x="2432000" y="179527"/>
                      </a:cubicBezTo>
                      <a:cubicBezTo>
                        <a:pt x="2432000" y="80375"/>
                        <a:pt x="2351622" y="0"/>
                        <a:pt x="2252473" y="0"/>
                      </a:cubicBezTo>
                      <a:lnTo>
                        <a:pt x="179527" y="0"/>
                      </a:lnTo>
                      <a:cubicBezTo>
                        <a:pt x="80375" y="0"/>
                        <a:pt x="0" y="80375"/>
                        <a:pt x="0" y="179527"/>
                      </a:cubicBezTo>
                      <a:cubicBezTo>
                        <a:pt x="0" y="278681"/>
                        <a:pt x="80375" y="359055"/>
                        <a:pt x="179527" y="359055"/>
                      </a:cubicBezTo>
                      <a:close/>
                    </a:path>
                  </a:pathLst>
                </a:custGeom>
                <a:solidFill>
                  <a:srgbClr val="018641"/>
                </a:solidFill>
                <a:ln w="15200" cap="flat">
                  <a:noFill/>
                  <a:bevel/>
                </a:ln>
                <a:effectLst>
                  <a:outerShdw blurRad="101600" dist="762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wrap="square" lIns="36000" tIns="0" rIns="36000" bIns="0" rtlCol="0" anchor="ctr"/>
                <a:p>
                  <a:pPr algn="ctr" fontAlgn="auto">
                    <a:lnSpc>
                      <a:spcPct val="100000"/>
                    </a:lnSpc>
                  </a:pPr>
                  <a:r>
                    <a:rPr lang="zh-CN" altLang="en-US" sz="1400" b="1" strike="noStrike" noProof="1" dirty="0">
                      <a:solidFill>
                        <a:srgbClr val="FFFFFF"/>
                      </a:solidFill>
                      <a:latin typeface="Calibri" panose="020F0502020204030204"/>
                    </a:rPr>
                    <a:t>高级大数据工程师</a:t>
                  </a:r>
                  <a:endParaRPr lang="en-US" altLang="zh-CN" sz="1400" b="1" strike="noStrike" noProof="1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" name="任意多边形 228"/>
                <p:cNvSpPr/>
                <p:nvPr/>
              </p:nvSpPr>
              <p:spPr>
                <a:xfrm>
                  <a:off x="1592" y="7846"/>
                  <a:ext cx="2515" cy="518"/>
                </a:xfrm>
                <a:custGeom>
                  <a:avLst/>
                  <a:gdLst>
                    <a:gd name="rtl" fmla="*/ 30400 w 2432000"/>
                    <a:gd name="rtt" fmla="*/ 30400 h 359055"/>
                    <a:gd name="rtr" fmla="*/ 2401600 w 2432000"/>
                    <a:gd name="rtb" fmla="*/ 328655 h 359055"/>
                  </a:gdLst>
                  <a:ahLst/>
                  <a:cxnLst/>
                  <a:rect l="rtl" t="rtt" r="rtr" b="rtb"/>
                  <a:pathLst>
                    <a:path w="2432000" h="359055">
                      <a:moveTo>
                        <a:pt x="179527" y="359055"/>
                      </a:moveTo>
                      <a:lnTo>
                        <a:pt x="2252473" y="359055"/>
                      </a:lnTo>
                      <a:cubicBezTo>
                        <a:pt x="2351622" y="359055"/>
                        <a:pt x="2432000" y="278681"/>
                        <a:pt x="2432000" y="179527"/>
                      </a:cubicBezTo>
                      <a:cubicBezTo>
                        <a:pt x="2432000" y="80375"/>
                        <a:pt x="2351622" y="0"/>
                        <a:pt x="2252473" y="0"/>
                      </a:cubicBezTo>
                      <a:lnTo>
                        <a:pt x="179527" y="0"/>
                      </a:lnTo>
                      <a:cubicBezTo>
                        <a:pt x="80375" y="0"/>
                        <a:pt x="0" y="80375"/>
                        <a:pt x="0" y="179527"/>
                      </a:cubicBezTo>
                      <a:cubicBezTo>
                        <a:pt x="0" y="278681"/>
                        <a:pt x="80375" y="359055"/>
                        <a:pt x="179527" y="359055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5200" cap="flat">
                  <a:noFill/>
                  <a:bevel/>
                </a:ln>
                <a:effectLst>
                  <a:outerShdw blurRad="101600" dist="762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wrap="square" lIns="36000" tIns="0" rIns="36000" bIns="0" rtlCol="0" anchor="ctr"/>
                <a:p>
                  <a:pPr algn="ctr" fontAlgn="auto">
                    <a:lnSpc>
                      <a:spcPct val="100000"/>
                    </a:lnSpc>
                  </a:pPr>
                  <a:r>
                    <a:rPr lang="zh-CN" altLang="en-US" sz="1400" b="1" strike="noStrike" noProof="1" dirty="0">
                      <a:solidFill>
                        <a:srgbClr val="FFFFFF"/>
                      </a:solidFill>
                      <a:latin typeface="Calibri" panose="020F0502020204030204"/>
                    </a:rPr>
                    <a:t>技术经理</a:t>
                  </a:r>
                  <a:endParaRPr lang="zh-CN" altLang="en-US" sz="1400" b="1" strike="noStrike" noProof="1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37" name="文本框 36"/>
              <p:cNvSpPr txBox="1"/>
              <p:nvPr/>
            </p:nvSpPr>
            <p:spPr>
              <a:xfrm>
                <a:off x="2020" y="1462"/>
                <a:ext cx="1923" cy="513"/>
              </a:xfrm>
              <a:prstGeom prst="rect">
                <a:avLst/>
              </a:prstGeom>
              <a:solidFill>
                <a:srgbClr val="F7F7F7"/>
              </a:solidFill>
              <a:ln w="9525">
                <a:solidFill>
                  <a:schemeClr val="tx1"/>
                </a:solidFill>
              </a:ln>
              <a:effectLst>
                <a:outerShdw blurRad="63500" sx="102000" sy="102000" algn="ctr" rotWithShape="0">
                  <a:srgbClr val="018641">
                    <a:alpha val="40000"/>
                  </a:srgbClr>
                </a:outerShdw>
              </a:effectLst>
            </p:spPr>
            <p:txBody>
              <a:bodyPr wrap="square" rtlCol="0">
                <a:noAutofit/>
              </a:bodyPr>
              <a:p>
                <a:pPr algn="ctr"/>
                <a:r>
                  <a:rPr lang="zh-CN" altLang="en-US" b="1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职业岗位</a:t>
                </a:r>
                <a:endParaRPr lang="zh-CN" altLang="en-US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pic>
          <p:nvPicPr>
            <p:cNvPr id="42" name="图片 41" descr="优秀研究生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33" y="2466"/>
              <a:ext cx="1879" cy="141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" name="文本框 32"/>
          <p:cNvSpPr txBox="1"/>
          <p:nvPr/>
        </p:nvSpPr>
        <p:spPr>
          <a:xfrm rot="16200000" flipH="1">
            <a:off x="-1780012" y="2497973"/>
            <a:ext cx="6952343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/>
            <a:r>
              <a:rPr lang="en-US" altLang="zh-CN" sz="11500" noProof="1" dirty="0">
                <a:solidFill>
                  <a:srgbClr val="2E75B6">
                    <a:alpha val="20000"/>
                  </a:srgbClr>
                </a:solidFill>
                <a:latin typeface="Arial" panose="020B0604020202020204" pitchFamily="34" charset="0"/>
                <a:ea typeface="思源宋体 CN Heavy" pitchFamily="18" charset="-122"/>
                <a:cs typeface="Arial" panose="020B0604020202020204" pitchFamily="34" charset="0"/>
                <a:sym typeface="Arial" panose="020B0604020202020204" pitchFamily="34" charset="0"/>
              </a:rPr>
              <a:t>Part 02</a:t>
            </a:r>
            <a:endParaRPr lang="en-US" altLang="zh-CN" sz="11500" noProof="1" dirty="0">
              <a:solidFill>
                <a:srgbClr val="2E75B6">
                  <a:alpha val="20000"/>
                </a:srgbClr>
              </a:solidFill>
              <a:latin typeface="Arial" panose="020B0604020202020204" pitchFamily="34" charset="0"/>
              <a:ea typeface="思源宋体 CN Heavy" pitchFamily="18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96150" y="0"/>
            <a:ext cx="4895850" cy="6858000"/>
          </a:xfrm>
          <a:prstGeom prst="rect">
            <a:avLst/>
          </a:prstGeom>
          <a:solidFill>
            <a:srgbClr val="0F3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4" name="矩形 13"/>
          <p:cNvSpPr/>
          <p:nvPr/>
        </p:nvSpPr>
        <p:spPr>
          <a:xfrm>
            <a:off x="1971675" y="1395413"/>
            <a:ext cx="7366000" cy="39258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88900" dir="135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grpSp>
        <p:nvGrpSpPr>
          <p:cNvPr id="21508" name="组合 15"/>
          <p:cNvGrpSpPr/>
          <p:nvPr/>
        </p:nvGrpSpPr>
        <p:grpSpPr>
          <a:xfrm>
            <a:off x="10220325" y="1577975"/>
            <a:ext cx="0" cy="938213"/>
            <a:chOff x="703943" y="653143"/>
            <a:chExt cx="0" cy="93809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03943" y="653143"/>
              <a:ext cx="0" cy="63862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03943" y="1355592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03943" y="1455413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03943" y="1555235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1971675" y="1970088"/>
            <a:ext cx="179388" cy="1152525"/>
          </a:xfrm>
          <a:prstGeom prst="rect">
            <a:avLst/>
          </a:prstGeom>
          <a:solidFill>
            <a:srgbClr val="0F3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21514" name="文本框 33"/>
          <p:cNvSpPr txBox="1"/>
          <p:nvPr/>
        </p:nvSpPr>
        <p:spPr>
          <a:xfrm>
            <a:off x="3357563" y="2084388"/>
            <a:ext cx="2394585" cy="92202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5400" dirty="0">
                <a:solidFill>
                  <a:srgbClr val="0F4C83"/>
                </a:solidFill>
                <a:latin typeface="Arial" panose="020B0604020202020204" pitchFamily="34" charset="0"/>
                <a:ea typeface="思源宋体 CN Heavy" pitchFamily="18" charset="-122"/>
              </a:rPr>
              <a:t>Part 02</a:t>
            </a:r>
            <a:endParaRPr lang="en-US" altLang="zh-CN" sz="5400" dirty="0">
              <a:solidFill>
                <a:srgbClr val="0F4C83"/>
              </a:solidFill>
              <a:latin typeface="Arial" panose="020B0604020202020204" pitchFamily="34" charset="0"/>
              <a:ea typeface="思源宋体 CN Heavy" pitchFamily="18" charset="-122"/>
            </a:endParaRPr>
          </a:p>
        </p:txBody>
      </p:sp>
      <p:sp>
        <p:nvSpPr>
          <p:cNvPr id="21515" name="文本框 34"/>
          <p:cNvSpPr txBox="1"/>
          <p:nvPr/>
        </p:nvSpPr>
        <p:spPr>
          <a:xfrm>
            <a:off x="3357880" y="3084830"/>
            <a:ext cx="586359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5400" b="1" dirty="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工作</a:t>
            </a:r>
            <a:r>
              <a:rPr lang="zh-CN" altLang="en-US" sz="5400" b="1" dirty="0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业绩</a:t>
            </a:r>
            <a:endParaRPr lang="zh-CN" altLang="en-US" sz="5400" b="1" dirty="0">
              <a:solidFill>
                <a:srgbClr val="3B3838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473450" y="4215130"/>
            <a:ext cx="4765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R="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在数据分析领域、数据埋点、数据平台建设、数据工作流程方面的</a:t>
            </a:r>
            <a:r>
              <a:rPr lang="zh-CN" altLang="en-US" sz="1200" noProof="0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贡献</a:t>
            </a:r>
            <a:endParaRPr lang="zh-CN" altLang="en-US" sz="1200" noProof="0" dirty="0" smtClea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3473450" y="4040505"/>
            <a:ext cx="782638" cy="0"/>
          </a:xfrm>
          <a:prstGeom prst="line">
            <a:avLst/>
          </a:prstGeom>
          <a:ln w="31750">
            <a:solidFill>
              <a:srgbClr val="2C55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18" name="组合 1"/>
          <p:cNvGrpSpPr/>
          <p:nvPr/>
        </p:nvGrpSpPr>
        <p:grpSpPr>
          <a:xfrm rot="10800000">
            <a:off x="9632950" y="4319588"/>
            <a:ext cx="0" cy="938212"/>
            <a:chOff x="703943" y="653143"/>
            <a:chExt cx="0" cy="93809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703943" y="653143"/>
              <a:ext cx="0" cy="63862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703943" y="1355592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03943" y="1455413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03943" y="1555235"/>
              <a:ext cx="0" cy="3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523" name="图片 7" descr="集团全新品牌标识-PNG-反白稿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58525" y="269875"/>
            <a:ext cx="711200" cy="425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09" name="组合 11"/>
          <p:cNvGrpSpPr/>
          <p:nvPr/>
        </p:nvGrpSpPr>
        <p:grpSpPr>
          <a:xfrm>
            <a:off x="277494" y="30802"/>
            <a:ext cx="3167306" cy="915035"/>
            <a:chOff x="422" y="83"/>
            <a:chExt cx="4987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3271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工作业绩</a:t>
              </a:r>
              <a:endParaRPr lang="zh-CN" altLang="en-US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629150" y="1502410"/>
            <a:ext cx="3026410" cy="2994660"/>
            <a:chOff x="7544" y="3029"/>
            <a:chExt cx="4766" cy="4716"/>
          </a:xfrm>
        </p:grpSpPr>
        <p:sp>
          <p:nvSpPr>
            <p:cNvPr id="14" name="圆角矩形 227"/>
            <p:cNvSpPr/>
            <p:nvPr/>
          </p:nvSpPr>
          <p:spPr>
            <a:xfrm>
              <a:off x="7544" y="3029"/>
              <a:ext cx="4767" cy="4716"/>
            </a:xfrm>
            <a:prstGeom prst="rect">
              <a:avLst/>
            </a:prstGeom>
            <a:solidFill>
              <a:srgbClr val="F7F7F7"/>
            </a:solidFill>
            <a:ln w="9525" cap="flat">
              <a:solidFill>
                <a:schemeClr val="bg1">
                  <a:lumMod val="75000"/>
                </a:schemeClr>
              </a:solidFill>
              <a:custDash>
                <a:ds d="380000" sp="120000"/>
              </a:custDash>
              <a:beve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 anchor="ctr"/>
            <a:p>
              <a:pPr fontAlgn="auto"/>
              <a:endParaRPr sz="910" strike="noStrike" noProof="1" dirty="0">
                <a:solidFill>
                  <a:srgbClr val="3E3938"/>
                </a:solidFill>
                <a:latin typeface="Calibri" panose="020F0502020204030204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751" y="6336"/>
              <a:ext cx="1408" cy="140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1" y="3289"/>
              <a:ext cx="4354" cy="2688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1" y="6295"/>
              <a:ext cx="1934" cy="1449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576580" y="1503045"/>
            <a:ext cx="3026410" cy="2994660"/>
            <a:chOff x="908" y="3029"/>
            <a:chExt cx="4766" cy="4716"/>
          </a:xfrm>
        </p:grpSpPr>
        <p:sp>
          <p:nvSpPr>
            <p:cNvPr id="12" name="圆角矩形 227"/>
            <p:cNvSpPr/>
            <p:nvPr/>
          </p:nvSpPr>
          <p:spPr>
            <a:xfrm>
              <a:off x="908" y="3029"/>
              <a:ext cx="4767" cy="4716"/>
            </a:xfrm>
            <a:prstGeom prst="rect">
              <a:avLst/>
            </a:prstGeom>
            <a:solidFill>
              <a:srgbClr val="F7F7F7"/>
            </a:solidFill>
            <a:ln w="9525" cap="flat">
              <a:solidFill>
                <a:schemeClr val="bg1">
                  <a:lumMod val="75000"/>
                </a:schemeClr>
              </a:solidFill>
              <a:custDash>
                <a:ds d="380000" sp="120000"/>
              </a:custDash>
              <a:beve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 anchor="ctr"/>
            <a:p>
              <a:pPr fontAlgn="auto"/>
              <a:endParaRPr sz="910" strike="noStrike" noProof="1" dirty="0">
                <a:solidFill>
                  <a:srgbClr val="3E3938"/>
                </a:solidFill>
                <a:latin typeface="Calibri" panose="020F0502020204030204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128" y="3289"/>
              <a:ext cx="4355" cy="2689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08" y="6728"/>
              <a:ext cx="4766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/>
                <a:t>JSBG-A30-04-00296-埋点</a:t>
              </a:r>
              <a:endParaRPr lang="zh-CN" altLang="en-US"/>
            </a:p>
            <a:p>
              <a:r>
                <a:rPr lang="zh-CN" altLang="en-US"/>
                <a:t>数据元素编码方法技术报告</a:t>
              </a:r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681720" y="1503680"/>
            <a:ext cx="3026410" cy="2994660"/>
            <a:chOff x="13671" y="3029"/>
            <a:chExt cx="4766" cy="4716"/>
          </a:xfrm>
        </p:grpSpPr>
        <p:sp>
          <p:nvSpPr>
            <p:cNvPr id="15" name="圆角矩形 227"/>
            <p:cNvSpPr/>
            <p:nvPr/>
          </p:nvSpPr>
          <p:spPr>
            <a:xfrm>
              <a:off x="13671" y="3029"/>
              <a:ext cx="4767" cy="4716"/>
            </a:xfrm>
            <a:prstGeom prst="rect">
              <a:avLst/>
            </a:prstGeom>
            <a:solidFill>
              <a:srgbClr val="F7F7F7"/>
            </a:solidFill>
            <a:ln w="9525" cap="flat">
              <a:solidFill>
                <a:schemeClr val="bg1">
                  <a:lumMod val="75000"/>
                </a:schemeClr>
              </a:solidFill>
              <a:custDash>
                <a:ds d="380000" sp="120000"/>
              </a:custDash>
              <a:beve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 anchor="ctr"/>
            <a:p>
              <a:pPr fontAlgn="auto"/>
              <a:endParaRPr sz="910" strike="noStrike" noProof="1" dirty="0">
                <a:solidFill>
                  <a:srgbClr val="3E3938"/>
                </a:solidFill>
                <a:latin typeface="Calibri" panose="020F0502020204030204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878" y="3289"/>
              <a:ext cx="4337" cy="2688"/>
            </a:xfrm>
            <a:prstGeom prst="rect">
              <a:avLst/>
            </a:prstGeom>
            <a:effectLst>
              <a:outerShdw blurRad="4826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6F6F6">
                    <a:alpha val="100000"/>
                  </a:srgbClr>
                </a:clrFrom>
                <a:clrTo>
                  <a:srgbClr val="F6F6F6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868" y="6295"/>
              <a:ext cx="2390" cy="1449"/>
            </a:xfrm>
            <a:prstGeom prst="rect">
              <a:avLst/>
            </a:prstGeom>
          </p:spPr>
        </p:pic>
      </p:grpSp>
      <p:graphicFrame>
        <p:nvGraphicFramePr>
          <p:cNvPr id="19" name="图示 18"/>
          <p:cNvGraphicFramePr/>
          <p:nvPr/>
        </p:nvGraphicFramePr>
        <p:xfrm>
          <a:off x="445770" y="5668010"/>
          <a:ext cx="11523345" cy="616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3009" name="组合 11"/>
          <p:cNvGrpSpPr/>
          <p:nvPr/>
        </p:nvGrpSpPr>
        <p:grpSpPr>
          <a:xfrm>
            <a:off x="277494" y="30802"/>
            <a:ext cx="3167306" cy="915035"/>
            <a:chOff x="422" y="83"/>
            <a:chExt cx="4987" cy="1442"/>
          </a:xfrm>
        </p:grpSpPr>
        <p:sp>
          <p:nvSpPr>
            <p:cNvPr id="13" name="平行四边形 12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01" name="平行四边形 100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56" name="平行四边形 55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3013" name="TextBox 76"/>
            <p:cNvSpPr txBox="1"/>
            <p:nvPr/>
          </p:nvSpPr>
          <p:spPr>
            <a:xfrm>
              <a:off x="2138" y="448"/>
              <a:ext cx="3271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工作业绩</a:t>
              </a:r>
              <a:endParaRPr lang="zh-CN" altLang="en-US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2495" y="1224915"/>
            <a:ext cx="2153285" cy="122491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360" y="1315085"/>
            <a:ext cx="1859280" cy="11347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" y="3982720"/>
            <a:ext cx="3850005" cy="2251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4199255" y="3982720"/>
            <a:ext cx="3850005" cy="225107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 w="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4360" y="3982720"/>
            <a:ext cx="3850005" cy="225107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1" name="图示 10"/>
          <p:cNvGraphicFramePr/>
          <p:nvPr/>
        </p:nvGraphicFramePr>
        <p:xfrm>
          <a:off x="306705" y="2920365"/>
          <a:ext cx="11757660" cy="570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9284335" y="1224915"/>
            <a:ext cx="1711325" cy="1221740"/>
            <a:chOff x="15245" y="436"/>
            <a:chExt cx="2695" cy="192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245" y="436"/>
              <a:ext cx="2694" cy="1924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6900" y="1780"/>
              <a:ext cx="1040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b="1"/>
                <a:t>Xse</a:t>
              </a:r>
              <a:r>
                <a:rPr lang="en-US" altLang="zh-CN" b="1"/>
                <a:t>t</a:t>
              </a:r>
              <a:endParaRPr lang="en-US" altLang="zh-CN" b="1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4053" name="组合 15"/>
          <p:cNvGrpSpPr/>
          <p:nvPr/>
        </p:nvGrpSpPr>
        <p:grpSpPr>
          <a:xfrm>
            <a:off x="277494" y="53027"/>
            <a:ext cx="3590291" cy="915035"/>
            <a:chOff x="422" y="83"/>
            <a:chExt cx="5653" cy="1442"/>
          </a:xfrm>
        </p:grpSpPr>
        <p:sp>
          <p:nvSpPr>
            <p:cNvPr id="17" name="平行四边形 16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8" name="平行四边形 17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9" name="平行四边形 18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44057" name="TextBox 76"/>
            <p:cNvSpPr txBox="1"/>
            <p:nvPr/>
          </p:nvSpPr>
          <p:spPr>
            <a:xfrm>
              <a:off x="2138" y="448"/>
              <a:ext cx="3937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工作</a:t>
              </a:r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业绩</a:t>
              </a:r>
              <a:endParaRPr lang="zh-CN" altLang="en-US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11530" y="1073150"/>
            <a:ext cx="10356850" cy="5066665"/>
            <a:chOff x="2063" y="2443"/>
            <a:chExt cx="14388" cy="7139"/>
          </a:xfrm>
        </p:grpSpPr>
        <p:sp>
          <p:nvSpPr>
            <p:cNvPr id="5" name="任意多边形 4"/>
            <p:cNvSpPr/>
            <p:nvPr/>
          </p:nvSpPr>
          <p:spPr>
            <a:xfrm>
              <a:off x="2063" y="2443"/>
              <a:ext cx="6517" cy="317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17" h="3172">
                  <a:moveTo>
                    <a:pt x="0" y="0"/>
                  </a:moveTo>
                  <a:lnTo>
                    <a:pt x="6517" y="0"/>
                  </a:lnTo>
                  <a:lnTo>
                    <a:pt x="6517" y="1067"/>
                  </a:lnTo>
                  <a:lnTo>
                    <a:pt x="6489" y="1074"/>
                  </a:lnTo>
                  <a:cubicBezTo>
                    <a:pt x="5313" y="1360"/>
                    <a:pt x="4408" y="2159"/>
                    <a:pt x="4159" y="3154"/>
                  </a:cubicBezTo>
                  <a:lnTo>
                    <a:pt x="4155" y="3172"/>
                  </a:lnTo>
                  <a:lnTo>
                    <a:pt x="0" y="31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"/>
              <a:stretch>
                <a:fillRect/>
              </a:stretch>
            </a:blipFill>
            <a:ln w="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2063" y="6410"/>
              <a:ext cx="6517" cy="317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17" h="3172">
                  <a:moveTo>
                    <a:pt x="0" y="0"/>
                  </a:moveTo>
                  <a:lnTo>
                    <a:pt x="4091" y="0"/>
                  </a:lnTo>
                  <a:lnTo>
                    <a:pt x="4092" y="26"/>
                  </a:lnTo>
                  <a:cubicBezTo>
                    <a:pt x="4130" y="1240"/>
                    <a:pt x="5128" y="2258"/>
                    <a:pt x="6489" y="2589"/>
                  </a:cubicBezTo>
                  <a:lnTo>
                    <a:pt x="6517" y="2596"/>
                  </a:lnTo>
                  <a:lnTo>
                    <a:pt x="6517" y="3172"/>
                  </a:lnTo>
                  <a:lnTo>
                    <a:pt x="0" y="31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  <a:ln w="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9934" y="2443"/>
              <a:ext cx="6517" cy="317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17" h="3172">
                  <a:moveTo>
                    <a:pt x="0" y="0"/>
                  </a:moveTo>
                  <a:lnTo>
                    <a:pt x="6517" y="0"/>
                  </a:lnTo>
                  <a:lnTo>
                    <a:pt x="6517" y="3172"/>
                  </a:lnTo>
                  <a:lnTo>
                    <a:pt x="3017" y="3172"/>
                  </a:lnTo>
                  <a:lnTo>
                    <a:pt x="3014" y="3160"/>
                  </a:lnTo>
                  <a:cubicBezTo>
                    <a:pt x="2720" y="1987"/>
                    <a:pt x="1513" y="1085"/>
                    <a:pt x="27" y="977"/>
                  </a:cubicBezTo>
                  <a:lnTo>
                    <a:pt x="0" y="97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  <a:ln w="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9930" y="6410"/>
              <a:ext cx="6517" cy="317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17" h="3172">
                  <a:moveTo>
                    <a:pt x="3082" y="0"/>
                  </a:moveTo>
                  <a:lnTo>
                    <a:pt x="6517" y="0"/>
                  </a:lnTo>
                  <a:lnTo>
                    <a:pt x="6517" y="3172"/>
                  </a:lnTo>
                  <a:lnTo>
                    <a:pt x="0" y="3172"/>
                  </a:lnTo>
                  <a:lnTo>
                    <a:pt x="0" y="2693"/>
                  </a:lnTo>
                  <a:lnTo>
                    <a:pt x="27" y="2692"/>
                  </a:lnTo>
                  <a:cubicBezTo>
                    <a:pt x="1711" y="2569"/>
                    <a:pt x="3038" y="1428"/>
                    <a:pt x="3081" y="26"/>
                  </a:cubicBezTo>
                  <a:lnTo>
                    <a:pt x="3082" y="0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 w="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6444" y="3660"/>
              <a:ext cx="6312" cy="5168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917575" y="735965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一、零部件故障监控</a:t>
            </a:r>
            <a:endParaRPr lang="zh-CN" altLang="en-US" sz="16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861425" y="726440"/>
            <a:ext cx="2210435" cy="3371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lvl="0" algn="l">
              <a:buClrTx/>
              <a:buSzTx/>
              <a:buFontTx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二、App数据运营中心</a:t>
            </a:r>
            <a:endParaRPr lang="zh-CN" altLang="en-US" sz="16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857615" y="3551555"/>
            <a:ext cx="2413635" cy="3371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lvl="0" algn="l">
              <a:buClrTx/>
              <a:buSzTx/>
              <a:buFontTx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四、App云服务统计分析</a:t>
            </a:r>
            <a:endParaRPr lang="zh-CN" altLang="en-US" sz="16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17575" y="3551555"/>
            <a:ext cx="1809750" cy="3371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lvl="0" algn="l">
              <a:buClrTx/>
              <a:buSzTx/>
              <a:buFontTx/>
            </a:pPr>
            <a:r>
              <a:rPr lang="zh-CN" altLang="en-US" sz="16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三、DMi能耗监控</a:t>
            </a:r>
            <a:endParaRPr lang="zh-CN" altLang="en-US" sz="16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166043" y="6222365"/>
            <a:ext cx="28848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sym typeface="+mn-ea"/>
                <a:hlinkClick r:id="rId6" action="ppaction://hlinkfile"/>
              </a:rPr>
              <a:t>五、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sym typeface="+mn-ea"/>
                <a:hlinkClick r:id="rId6" action="ppaction://hlinkfile"/>
              </a:rPr>
              <a:t>①数据元素采集唯一编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sym typeface="+mn-ea"/>
                <a:hlinkClick r:id="rId6" action="ppaction://hlinkfile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sym typeface="+mn-ea"/>
                <a:hlinkClick r:id="rId6" action="ppaction://hlinkfile"/>
              </a:rPr>
              <a:t>码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sym typeface="+mn-ea"/>
              <a:hlinkClick r:id="rId7" action="ppaction://hlinkfile"/>
            </a:endParaRPr>
          </a:p>
          <a:p>
            <a:pPr lvl="0" algn="l">
              <a:buClrTx/>
              <a:buSzTx/>
              <a:buFontTx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sym typeface="+mn-ea"/>
                <a:hlinkClick r:id="rId7" action="ppaction://hlinkfile"/>
              </a:rPr>
              <a:t>      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sym typeface="+mn-ea"/>
                <a:hlinkClick r:id="rId7" action="ppaction://hlinkfile"/>
              </a:rPr>
              <a:t>②设计规范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sym typeface="+mn-ea"/>
              <a:hlinkClick r:id="rId7" action="ppaction://hlinkfile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8923655" y="735965"/>
            <a:ext cx="318770" cy="3187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4" name="椭圆 3"/>
          <p:cNvSpPr/>
          <p:nvPr/>
        </p:nvSpPr>
        <p:spPr>
          <a:xfrm>
            <a:off x="963930" y="3551555"/>
            <a:ext cx="318770" cy="3187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6" name="椭圆 5"/>
          <p:cNvSpPr/>
          <p:nvPr/>
        </p:nvSpPr>
        <p:spPr>
          <a:xfrm>
            <a:off x="963930" y="754380"/>
            <a:ext cx="318770" cy="3187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7" name="椭圆 6"/>
          <p:cNvSpPr/>
          <p:nvPr/>
        </p:nvSpPr>
        <p:spPr>
          <a:xfrm>
            <a:off x="8923655" y="3551555"/>
            <a:ext cx="318770" cy="3187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8" name="椭圆 7"/>
          <p:cNvSpPr/>
          <p:nvPr/>
        </p:nvSpPr>
        <p:spPr>
          <a:xfrm>
            <a:off x="5226050" y="6222365"/>
            <a:ext cx="318770" cy="3187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cxnSp>
        <p:nvCxnSpPr>
          <p:cNvPr id="2" name="直接箭头连接符 1"/>
          <p:cNvCxnSpPr>
            <a:stCxn id="8" idx="7"/>
          </p:cNvCxnSpPr>
          <p:nvPr/>
        </p:nvCxnSpPr>
        <p:spPr>
          <a:xfrm flipV="1">
            <a:off x="5497830" y="5604510"/>
            <a:ext cx="919480" cy="6648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" name="矩形 86"/>
          <p:cNvSpPr/>
          <p:nvPr/>
        </p:nvSpPr>
        <p:spPr>
          <a:xfrm>
            <a:off x="6935788" y="1233488"/>
            <a:ext cx="215900" cy="215900"/>
          </a:xfrm>
          <a:prstGeom prst="rect">
            <a:avLst/>
          </a:prstGeom>
          <a:solidFill>
            <a:srgbClr val="0C3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1800" strike="noStrike" noProof="1">
              <a:solidFill>
                <a:srgbClr val="2C3637"/>
              </a:solidFill>
              <a:latin typeface="字魂36号-正文宋楷" pitchFamily="2" charset="-122"/>
              <a:ea typeface="字魂36号-正文宋楷" pitchFamily="2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935788" y="2435225"/>
            <a:ext cx="215900" cy="215900"/>
          </a:xfrm>
          <a:prstGeom prst="rect">
            <a:avLst/>
          </a:prstGeom>
          <a:solidFill>
            <a:srgbClr val="0C3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1800" strike="noStrike" noProof="1">
              <a:solidFill>
                <a:srgbClr val="2C3637"/>
              </a:solidFill>
              <a:latin typeface="字魂36号-正文宋楷" pitchFamily="2" charset="-122"/>
              <a:ea typeface="字魂36号-正文宋楷" pitchFamily="2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6935788" y="3638550"/>
            <a:ext cx="215900" cy="215900"/>
          </a:xfrm>
          <a:prstGeom prst="rect">
            <a:avLst/>
          </a:prstGeom>
          <a:solidFill>
            <a:srgbClr val="0C3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1800" strike="noStrike" noProof="1">
              <a:solidFill>
                <a:srgbClr val="2C3637"/>
              </a:solidFill>
              <a:latin typeface="字魂36号-正文宋楷" pitchFamily="2" charset="-122"/>
              <a:ea typeface="字魂36号-正文宋楷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85368" y="1100455"/>
            <a:ext cx="5963767" cy="4890987"/>
            <a:chOff x="2407" y="1943"/>
            <a:chExt cx="9392" cy="7702"/>
          </a:xfrm>
        </p:grpSpPr>
        <p:cxnSp>
          <p:nvCxnSpPr>
            <p:cNvPr id="88" name="直接连接符 87"/>
            <p:cNvCxnSpPr>
              <a:stCxn id="87" idx="0"/>
            </p:cNvCxnSpPr>
            <p:nvPr/>
          </p:nvCxnSpPr>
          <p:spPr>
            <a:xfrm>
              <a:off x="11791" y="1943"/>
              <a:ext cx="8" cy="2753"/>
            </a:xfrm>
            <a:prstGeom prst="line">
              <a:avLst/>
            </a:prstGeom>
            <a:solidFill>
              <a:srgbClr val="0C3D69"/>
            </a:solidFill>
            <a:ln>
              <a:solidFill>
                <a:srgbClr val="2C55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圆角矩形 23"/>
            <p:cNvSpPr/>
            <p:nvPr/>
          </p:nvSpPr>
          <p:spPr>
            <a:xfrm>
              <a:off x="5513" y="3244"/>
              <a:ext cx="4551" cy="493"/>
            </a:xfrm>
            <a:prstGeom prst="roundRect">
              <a:avLst>
                <a:gd name="adj" fmla="val 50000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90" strike="noStrike" noProof="1" dirty="0">
                <a:solidFill>
                  <a:schemeClr val="bg1"/>
                </a:solidFill>
                <a:latin typeface="字魂36号-正文宋楷" pitchFamily="2" charset="-122"/>
                <a:ea typeface="字魂36号-正文宋楷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5" name="圆角矩形 47"/>
            <p:cNvSpPr/>
            <p:nvPr/>
          </p:nvSpPr>
          <p:spPr>
            <a:xfrm>
              <a:off x="5505" y="6669"/>
              <a:ext cx="4558" cy="495"/>
            </a:xfrm>
            <a:prstGeom prst="roundRect">
              <a:avLst>
                <a:gd name="adj" fmla="val 50000"/>
              </a:avLst>
            </a:prstGeom>
            <a:solidFill>
              <a:srgbClr val="A4D2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90" strike="noStrike" noProof="1">
                <a:solidFill>
                  <a:schemeClr val="bg1"/>
                </a:solidFill>
                <a:latin typeface="字魂36号-正文宋楷" pitchFamily="2" charset="-122"/>
                <a:ea typeface="字魂36号-正文宋楷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2407" y="2731"/>
              <a:ext cx="3398" cy="3457"/>
              <a:chOff x="471707" y="1675770"/>
              <a:chExt cx="2158455" cy="2196000"/>
            </a:xfrm>
            <a:solidFill>
              <a:srgbClr val="0C3D69"/>
            </a:solidFill>
          </p:grpSpPr>
          <p:grpSp>
            <p:nvGrpSpPr>
              <p:cNvPr id="68" name="组合 67"/>
              <p:cNvGrpSpPr>
                <a:grpSpLocks noChangeAspect="1"/>
              </p:cNvGrpSpPr>
              <p:nvPr/>
            </p:nvGrpSpPr>
            <p:grpSpPr>
              <a:xfrm>
                <a:off x="471707" y="1675770"/>
                <a:ext cx="2158455" cy="2196000"/>
                <a:chOff x="5397500" y="5734050"/>
                <a:chExt cx="365125" cy="371476"/>
              </a:xfrm>
              <a:grpFill/>
            </p:grpSpPr>
            <p:sp>
              <p:nvSpPr>
                <p:cNvPr id="69" name="Freeform 288"/>
                <p:cNvSpPr/>
                <p:nvPr/>
              </p:nvSpPr>
              <p:spPr bwMode="auto">
                <a:xfrm>
                  <a:off x="5532438" y="5907088"/>
                  <a:ext cx="71438" cy="68263"/>
                </a:xfrm>
                <a:custGeom>
                  <a:avLst/>
                  <a:gdLst>
                    <a:gd name="T0" fmla="*/ 45 w 45"/>
                    <a:gd name="T1" fmla="*/ 17 h 43"/>
                    <a:gd name="T2" fmla="*/ 17 w 45"/>
                    <a:gd name="T3" fmla="*/ 43 h 43"/>
                    <a:gd name="T4" fmla="*/ 0 w 45"/>
                    <a:gd name="T5" fmla="*/ 26 h 43"/>
                    <a:gd name="T6" fmla="*/ 29 w 45"/>
                    <a:gd name="T7" fmla="*/ 0 h 43"/>
                    <a:gd name="T8" fmla="*/ 45 w 45"/>
                    <a:gd name="T9" fmla="*/ 17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43">
                      <a:moveTo>
                        <a:pt x="45" y="17"/>
                      </a:moveTo>
                      <a:lnTo>
                        <a:pt x="17" y="43"/>
                      </a:lnTo>
                      <a:lnTo>
                        <a:pt x="0" y="26"/>
                      </a:lnTo>
                      <a:lnTo>
                        <a:pt x="29" y="0"/>
                      </a:lnTo>
                      <a:lnTo>
                        <a:pt x="45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/>
                  <a:endParaRPr lang="zh-CN" altLang="en-US" sz="2490" strike="noStrike" noProof="1">
                    <a:latin typeface="字魂36号-正文宋楷" pitchFamily="2" charset="-122"/>
                    <a:ea typeface="字魂36号-正文宋楷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0" name="Freeform 289"/>
                <p:cNvSpPr>
                  <a:spLocks noEditPoints="1"/>
                </p:cNvSpPr>
                <p:nvPr/>
              </p:nvSpPr>
              <p:spPr bwMode="auto">
                <a:xfrm>
                  <a:off x="5537200" y="5734050"/>
                  <a:ext cx="225425" cy="225425"/>
                </a:xfrm>
                <a:custGeom>
                  <a:avLst/>
                  <a:gdLst>
                    <a:gd name="T0" fmla="*/ 30 w 60"/>
                    <a:gd name="T1" fmla="*/ 0 h 60"/>
                    <a:gd name="T2" fmla="*/ 0 w 60"/>
                    <a:gd name="T3" fmla="*/ 30 h 60"/>
                    <a:gd name="T4" fmla="*/ 30 w 60"/>
                    <a:gd name="T5" fmla="*/ 60 h 60"/>
                    <a:gd name="T6" fmla="*/ 60 w 60"/>
                    <a:gd name="T7" fmla="*/ 30 h 60"/>
                    <a:gd name="T8" fmla="*/ 30 w 60"/>
                    <a:gd name="T9" fmla="*/ 0 h 60"/>
                    <a:gd name="T10" fmla="*/ 30 w 60"/>
                    <a:gd name="T11" fmla="*/ 51 h 60"/>
                    <a:gd name="T12" fmla="*/ 8 w 60"/>
                    <a:gd name="T13" fmla="*/ 30 h 60"/>
                    <a:gd name="T14" fmla="*/ 30 w 60"/>
                    <a:gd name="T15" fmla="*/ 8 h 60"/>
                    <a:gd name="T16" fmla="*/ 52 w 60"/>
                    <a:gd name="T17" fmla="*/ 30 h 60"/>
                    <a:gd name="T18" fmla="*/ 30 w 60"/>
                    <a:gd name="T19" fmla="*/ 5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0" h="60">
                      <a:moveTo>
                        <a:pt x="30" y="0"/>
                      </a:moveTo>
                      <a:cubicBezTo>
                        <a:pt x="13" y="0"/>
                        <a:pt x="0" y="13"/>
                        <a:pt x="0" y="30"/>
                      </a:cubicBezTo>
                      <a:cubicBezTo>
                        <a:pt x="0" y="47"/>
                        <a:pt x="13" y="60"/>
                        <a:pt x="30" y="60"/>
                      </a:cubicBezTo>
                      <a:cubicBezTo>
                        <a:pt x="47" y="60"/>
                        <a:pt x="60" y="47"/>
                        <a:pt x="60" y="30"/>
                      </a:cubicBezTo>
                      <a:cubicBezTo>
                        <a:pt x="60" y="13"/>
                        <a:pt x="47" y="0"/>
                        <a:pt x="30" y="0"/>
                      </a:cubicBezTo>
                      <a:close/>
                      <a:moveTo>
                        <a:pt x="30" y="51"/>
                      </a:moveTo>
                      <a:cubicBezTo>
                        <a:pt x="18" y="51"/>
                        <a:pt x="8" y="42"/>
                        <a:pt x="8" y="30"/>
                      </a:cubicBezTo>
                      <a:cubicBezTo>
                        <a:pt x="8" y="18"/>
                        <a:pt x="18" y="8"/>
                        <a:pt x="30" y="8"/>
                      </a:cubicBezTo>
                      <a:cubicBezTo>
                        <a:pt x="42" y="8"/>
                        <a:pt x="52" y="18"/>
                        <a:pt x="52" y="30"/>
                      </a:cubicBezTo>
                      <a:cubicBezTo>
                        <a:pt x="52" y="42"/>
                        <a:pt x="42" y="51"/>
                        <a:pt x="3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/>
                  <a:endParaRPr lang="zh-CN" altLang="en-US" sz="2490" strike="noStrike" noProof="1">
                    <a:latin typeface="字魂36号-正文宋楷" pitchFamily="2" charset="-122"/>
                    <a:ea typeface="字魂36号-正文宋楷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1" name="Freeform 291"/>
                <p:cNvSpPr/>
                <p:nvPr/>
              </p:nvSpPr>
              <p:spPr bwMode="auto">
                <a:xfrm>
                  <a:off x="5397500" y="5951538"/>
                  <a:ext cx="158750" cy="153988"/>
                </a:xfrm>
                <a:custGeom>
                  <a:avLst/>
                  <a:gdLst>
                    <a:gd name="T0" fmla="*/ 30 w 42"/>
                    <a:gd name="T1" fmla="*/ 0 h 41"/>
                    <a:gd name="T2" fmla="*/ 3 w 42"/>
                    <a:gd name="T3" fmla="*/ 26 h 41"/>
                    <a:gd name="T4" fmla="*/ 3 w 42"/>
                    <a:gd name="T5" fmla="*/ 38 h 41"/>
                    <a:gd name="T6" fmla="*/ 15 w 42"/>
                    <a:gd name="T7" fmla="*/ 38 h 41"/>
                    <a:gd name="T8" fmla="*/ 42 w 42"/>
                    <a:gd name="T9" fmla="*/ 12 h 41"/>
                    <a:gd name="T10" fmla="*/ 30 w 42"/>
                    <a:gd name="T11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41">
                      <a:moveTo>
                        <a:pt x="30" y="0"/>
                      </a:move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0" y="29"/>
                        <a:pt x="0" y="34"/>
                        <a:pt x="3" y="38"/>
                      </a:cubicBezTo>
                      <a:cubicBezTo>
                        <a:pt x="6" y="41"/>
                        <a:pt x="12" y="41"/>
                        <a:pt x="15" y="38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lnTo>
                        <a:pt x="3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/>
                  <a:endParaRPr lang="zh-CN" altLang="en-US" sz="2490" strike="noStrike" noProof="1">
                    <a:latin typeface="字魂36号-正文宋楷" pitchFamily="2" charset="-122"/>
                    <a:ea typeface="字魂36号-正文宋楷" pitchFamily="2" charset="-122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72" name="组合 71"/>
              <p:cNvGrpSpPr>
                <a:grpSpLocks noChangeAspect="1"/>
              </p:cNvGrpSpPr>
              <p:nvPr/>
            </p:nvGrpSpPr>
            <p:grpSpPr>
              <a:xfrm>
                <a:off x="1735995" y="2108076"/>
                <a:ext cx="462003" cy="468000"/>
                <a:chOff x="2665061" y="4979202"/>
                <a:chExt cx="284308" cy="288000"/>
              </a:xfrm>
              <a:grpFill/>
            </p:grpSpPr>
            <p:sp>
              <p:nvSpPr>
                <p:cNvPr id="73" name="Freeform 932"/>
                <p:cNvSpPr>
                  <a:spLocks noEditPoints="1"/>
                </p:cNvSpPr>
                <p:nvPr/>
              </p:nvSpPr>
              <p:spPr bwMode="auto">
                <a:xfrm>
                  <a:off x="2665061" y="4979202"/>
                  <a:ext cx="284308" cy="288000"/>
                </a:xfrm>
                <a:custGeom>
                  <a:avLst/>
                  <a:gdLst>
                    <a:gd name="T0" fmla="*/ 70 w 98"/>
                    <a:gd name="T1" fmla="*/ 42 h 99"/>
                    <a:gd name="T2" fmla="*/ 66 w 98"/>
                    <a:gd name="T3" fmla="*/ 42 h 99"/>
                    <a:gd name="T4" fmla="*/ 41 w 98"/>
                    <a:gd name="T5" fmla="*/ 67 h 99"/>
                    <a:gd name="T6" fmla="*/ 41 w 98"/>
                    <a:gd name="T7" fmla="*/ 70 h 99"/>
                    <a:gd name="T8" fmla="*/ 70 w 98"/>
                    <a:gd name="T9" fmla="*/ 99 h 99"/>
                    <a:gd name="T10" fmla="*/ 98 w 98"/>
                    <a:gd name="T11" fmla="*/ 70 h 99"/>
                    <a:gd name="T12" fmla="*/ 70 w 98"/>
                    <a:gd name="T13" fmla="*/ 42 h 99"/>
                    <a:gd name="T14" fmla="*/ 70 w 98"/>
                    <a:gd name="T15" fmla="*/ 90 h 99"/>
                    <a:gd name="T16" fmla="*/ 50 w 98"/>
                    <a:gd name="T17" fmla="*/ 70 h 99"/>
                    <a:gd name="T18" fmla="*/ 70 w 98"/>
                    <a:gd name="T19" fmla="*/ 51 h 99"/>
                    <a:gd name="T20" fmla="*/ 89 w 98"/>
                    <a:gd name="T21" fmla="*/ 70 h 99"/>
                    <a:gd name="T22" fmla="*/ 70 w 98"/>
                    <a:gd name="T23" fmla="*/ 90 h 99"/>
                    <a:gd name="T24" fmla="*/ 57 w 98"/>
                    <a:gd name="T25" fmla="*/ 29 h 99"/>
                    <a:gd name="T26" fmla="*/ 28 w 98"/>
                    <a:gd name="T27" fmla="*/ 0 h 99"/>
                    <a:gd name="T28" fmla="*/ 0 w 98"/>
                    <a:gd name="T29" fmla="*/ 29 h 99"/>
                    <a:gd name="T30" fmla="*/ 28 w 98"/>
                    <a:gd name="T31" fmla="*/ 57 h 99"/>
                    <a:gd name="T32" fmla="*/ 32 w 98"/>
                    <a:gd name="T33" fmla="*/ 57 h 99"/>
                    <a:gd name="T34" fmla="*/ 56 w 98"/>
                    <a:gd name="T35" fmla="*/ 32 h 99"/>
                    <a:gd name="T36" fmla="*/ 57 w 98"/>
                    <a:gd name="T37" fmla="*/ 29 h 99"/>
                    <a:gd name="T38" fmla="*/ 28 w 98"/>
                    <a:gd name="T39" fmla="*/ 48 h 99"/>
                    <a:gd name="T40" fmla="*/ 8 w 98"/>
                    <a:gd name="T41" fmla="*/ 29 h 99"/>
                    <a:gd name="T42" fmla="*/ 28 w 98"/>
                    <a:gd name="T43" fmla="*/ 9 h 99"/>
                    <a:gd name="T44" fmla="*/ 48 w 98"/>
                    <a:gd name="T45" fmla="*/ 29 h 99"/>
                    <a:gd name="T46" fmla="*/ 28 w 98"/>
                    <a:gd name="T47" fmla="*/ 48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98" h="99">
                      <a:moveTo>
                        <a:pt x="70" y="42"/>
                      </a:moveTo>
                      <a:cubicBezTo>
                        <a:pt x="68" y="42"/>
                        <a:pt x="67" y="42"/>
                        <a:pt x="66" y="42"/>
                      </a:cubicBez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1" y="68"/>
                        <a:pt x="41" y="69"/>
                        <a:pt x="41" y="70"/>
                      </a:cubicBezTo>
                      <a:cubicBezTo>
                        <a:pt x="41" y="86"/>
                        <a:pt x="54" y="99"/>
                        <a:pt x="70" y="99"/>
                      </a:cubicBezTo>
                      <a:cubicBezTo>
                        <a:pt x="85" y="99"/>
                        <a:pt x="98" y="86"/>
                        <a:pt x="98" y="70"/>
                      </a:cubicBezTo>
                      <a:cubicBezTo>
                        <a:pt x="98" y="55"/>
                        <a:pt x="85" y="42"/>
                        <a:pt x="70" y="42"/>
                      </a:cubicBezTo>
                      <a:close/>
                      <a:moveTo>
                        <a:pt x="70" y="90"/>
                      </a:moveTo>
                      <a:cubicBezTo>
                        <a:pt x="59" y="90"/>
                        <a:pt x="50" y="81"/>
                        <a:pt x="50" y="70"/>
                      </a:cubicBezTo>
                      <a:cubicBezTo>
                        <a:pt x="50" y="59"/>
                        <a:pt x="59" y="51"/>
                        <a:pt x="70" y="51"/>
                      </a:cubicBezTo>
                      <a:cubicBezTo>
                        <a:pt x="81" y="51"/>
                        <a:pt x="89" y="59"/>
                        <a:pt x="89" y="70"/>
                      </a:cubicBezTo>
                      <a:cubicBezTo>
                        <a:pt x="89" y="81"/>
                        <a:pt x="81" y="90"/>
                        <a:pt x="70" y="90"/>
                      </a:cubicBezTo>
                      <a:close/>
                      <a:moveTo>
                        <a:pt x="57" y="29"/>
                      </a:moveTo>
                      <a:cubicBezTo>
                        <a:pt x="57" y="13"/>
                        <a:pt x="44" y="0"/>
                        <a:pt x="28" y="0"/>
                      </a:cubicBezTo>
                      <a:cubicBezTo>
                        <a:pt x="12" y="0"/>
                        <a:pt x="0" y="13"/>
                        <a:pt x="0" y="29"/>
                      </a:cubicBezTo>
                      <a:cubicBezTo>
                        <a:pt x="0" y="44"/>
                        <a:pt x="12" y="57"/>
                        <a:pt x="28" y="57"/>
                      </a:cubicBezTo>
                      <a:cubicBezTo>
                        <a:pt x="29" y="57"/>
                        <a:pt x="31" y="57"/>
                        <a:pt x="32" y="57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cubicBezTo>
                        <a:pt x="56" y="31"/>
                        <a:pt x="57" y="30"/>
                        <a:pt x="57" y="29"/>
                      </a:cubicBezTo>
                      <a:close/>
                      <a:moveTo>
                        <a:pt x="28" y="48"/>
                      </a:moveTo>
                      <a:cubicBezTo>
                        <a:pt x="17" y="48"/>
                        <a:pt x="8" y="40"/>
                        <a:pt x="8" y="29"/>
                      </a:cubicBezTo>
                      <a:cubicBezTo>
                        <a:pt x="8" y="18"/>
                        <a:pt x="17" y="9"/>
                        <a:pt x="28" y="9"/>
                      </a:cubicBezTo>
                      <a:cubicBezTo>
                        <a:pt x="39" y="9"/>
                        <a:pt x="48" y="18"/>
                        <a:pt x="48" y="29"/>
                      </a:cubicBezTo>
                      <a:cubicBezTo>
                        <a:pt x="48" y="40"/>
                        <a:pt x="39" y="48"/>
                        <a:pt x="28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/>
                  <a:endParaRPr lang="zh-CN" altLang="en-US" sz="2490" strike="noStrike" noProof="1">
                    <a:latin typeface="字魂36号-正文宋楷" pitchFamily="2" charset="-122"/>
                    <a:ea typeface="字魂36号-正文宋楷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Freeform 933"/>
                <p:cNvSpPr/>
                <p:nvPr/>
              </p:nvSpPr>
              <p:spPr bwMode="auto">
                <a:xfrm>
                  <a:off x="2697060" y="5013664"/>
                  <a:ext cx="220308" cy="219077"/>
                </a:xfrm>
                <a:custGeom>
                  <a:avLst/>
                  <a:gdLst>
                    <a:gd name="T0" fmla="*/ 179 w 179"/>
                    <a:gd name="T1" fmla="*/ 12 h 178"/>
                    <a:gd name="T2" fmla="*/ 14 w 179"/>
                    <a:gd name="T3" fmla="*/ 178 h 178"/>
                    <a:gd name="T4" fmla="*/ 0 w 179"/>
                    <a:gd name="T5" fmla="*/ 166 h 178"/>
                    <a:gd name="T6" fmla="*/ 165 w 179"/>
                    <a:gd name="T7" fmla="*/ 0 h 178"/>
                    <a:gd name="T8" fmla="*/ 179 w 179"/>
                    <a:gd name="T9" fmla="*/ 12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9" h="178">
                      <a:moveTo>
                        <a:pt x="179" y="12"/>
                      </a:moveTo>
                      <a:lnTo>
                        <a:pt x="14" y="178"/>
                      </a:lnTo>
                      <a:lnTo>
                        <a:pt x="0" y="166"/>
                      </a:lnTo>
                      <a:lnTo>
                        <a:pt x="165" y="0"/>
                      </a:lnTo>
                      <a:lnTo>
                        <a:pt x="179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/>
                  <a:endParaRPr lang="zh-CN" altLang="en-US" sz="2490" strike="noStrike" noProof="1">
                    <a:latin typeface="字魂36号-正文宋楷" pitchFamily="2" charset="-122"/>
                    <a:ea typeface="字魂36号-正文宋楷" pitchFamily="2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/>
          </p:nvGrpSpPr>
          <p:grpSpPr>
            <a:xfrm>
              <a:off x="2407" y="6188"/>
              <a:ext cx="3398" cy="3457"/>
              <a:chOff x="478903" y="4355475"/>
              <a:chExt cx="2158455" cy="2196000"/>
            </a:xfrm>
            <a:solidFill>
              <a:srgbClr val="A4D2E6"/>
            </a:solidFill>
          </p:grpSpPr>
          <p:grpSp>
            <p:nvGrpSpPr>
              <p:cNvPr id="76" name="组合 75"/>
              <p:cNvGrpSpPr>
                <a:grpSpLocks noChangeAspect="1"/>
              </p:cNvGrpSpPr>
              <p:nvPr/>
            </p:nvGrpSpPr>
            <p:grpSpPr>
              <a:xfrm>
                <a:off x="1795203" y="4733013"/>
                <a:ext cx="366333" cy="576000"/>
                <a:chOff x="2257888" y="5547128"/>
                <a:chExt cx="137373" cy="216000"/>
              </a:xfrm>
              <a:grpFill/>
            </p:grpSpPr>
            <p:sp>
              <p:nvSpPr>
                <p:cNvPr id="77" name="Freeform 69"/>
                <p:cNvSpPr/>
                <p:nvPr/>
              </p:nvSpPr>
              <p:spPr bwMode="auto">
                <a:xfrm>
                  <a:off x="2257888" y="5547128"/>
                  <a:ext cx="137373" cy="140987"/>
                </a:xfrm>
                <a:custGeom>
                  <a:avLst/>
                  <a:gdLst>
                    <a:gd name="T0" fmla="*/ 57 w 64"/>
                    <a:gd name="T1" fmla="*/ 37 h 66"/>
                    <a:gd name="T2" fmla="*/ 43 w 64"/>
                    <a:gd name="T3" fmla="*/ 12 h 66"/>
                    <a:gd name="T4" fmla="*/ 39 w 64"/>
                    <a:gd name="T5" fmla="*/ 6 h 66"/>
                    <a:gd name="T6" fmla="*/ 25 w 64"/>
                    <a:gd name="T7" fmla="*/ 6 h 66"/>
                    <a:gd name="T8" fmla="*/ 22 w 64"/>
                    <a:gd name="T9" fmla="*/ 12 h 66"/>
                    <a:gd name="T10" fmla="*/ 8 w 64"/>
                    <a:gd name="T11" fmla="*/ 37 h 66"/>
                    <a:gd name="T12" fmla="*/ 4 w 64"/>
                    <a:gd name="T13" fmla="*/ 43 h 66"/>
                    <a:gd name="T14" fmla="*/ 11 w 64"/>
                    <a:gd name="T15" fmla="*/ 55 h 66"/>
                    <a:gd name="T16" fmla="*/ 18 w 64"/>
                    <a:gd name="T17" fmla="*/ 55 h 66"/>
                    <a:gd name="T18" fmla="*/ 19 w 64"/>
                    <a:gd name="T19" fmla="*/ 55 h 66"/>
                    <a:gd name="T20" fmla="*/ 19 w 64"/>
                    <a:gd name="T21" fmla="*/ 66 h 66"/>
                    <a:gd name="T22" fmla="*/ 32 w 64"/>
                    <a:gd name="T23" fmla="*/ 62 h 66"/>
                    <a:gd name="T24" fmla="*/ 32 w 64"/>
                    <a:gd name="T25" fmla="*/ 62 h 66"/>
                    <a:gd name="T26" fmla="*/ 46 w 64"/>
                    <a:gd name="T27" fmla="*/ 66 h 66"/>
                    <a:gd name="T28" fmla="*/ 46 w 64"/>
                    <a:gd name="T29" fmla="*/ 55 h 66"/>
                    <a:gd name="T30" fmla="*/ 46 w 64"/>
                    <a:gd name="T31" fmla="*/ 55 h 66"/>
                    <a:gd name="T32" fmla="*/ 53 w 64"/>
                    <a:gd name="T33" fmla="*/ 55 h 66"/>
                    <a:gd name="T34" fmla="*/ 60 w 64"/>
                    <a:gd name="T35" fmla="*/ 43 h 66"/>
                    <a:gd name="T36" fmla="*/ 57 w 64"/>
                    <a:gd name="T37" fmla="*/ 37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4" h="66">
                      <a:moveTo>
                        <a:pt x="57" y="37"/>
                      </a:moveTo>
                      <a:cubicBezTo>
                        <a:pt x="53" y="30"/>
                        <a:pt x="47" y="19"/>
                        <a:pt x="43" y="12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5" y="0"/>
                        <a:pt x="29" y="0"/>
                        <a:pt x="25" y="6"/>
                      </a:cubicBezTo>
                      <a:cubicBezTo>
                        <a:pt x="22" y="12"/>
                        <a:pt x="22" y="12"/>
                        <a:pt x="22" y="12"/>
                      </a:cubicBezTo>
                      <a:cubicBezTo>
                        <a:pt x="18" y="19"/>
                        <a:pt x="11" y="30"/>
                        <a:pt x="8" y="37"/>
                      </a:cubicBezTo>
                      <a:cubicBezTo>
                        <a:pt x="4" y="43"/>
                        <a:pt x="4" y="43"/>
                        <a:pt x="4" y="43"/>
                      </a:cubicBezTo>
                      <a:cubicBezTo>
                        <a:pt x="0" y="50"/>
                        <a:pt x="3" y="55"/>
                        <a:pt x="11" y="55"/>
                      </a:cubicBezTo>
                      <a:cubicBezTo>
                        <a:pt x="18" y="55"/>
                        <a:pt x="18" y="55"/>
                        <a:pt x="18" y="55"/>
                      </a:cubicBezTo>
                      <a:cubicBezTo>
                        <a:pt x="19" y="55"/>
                        <a:pt x="19" y="55"/>
                        <a:pt x="19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23" y="63"/>
                        <a:pt x="27" y="62"/>
                        <a:pt x="32" y="62"/>
                      </a:cubicBezTo>
                      <a:cubicBezTo>
                        <a:pt x="32" y="62"/>
                        <a:pt x="32" y="62"/>
                        <a:pt x="32" y="62"/>
                      </a:cubicBezTo>
                      <a:cubicBezTo>
                        <a:pt x="37" y="62"/>
                        <a:pt x="42" y="63"/>
                        <a:pt x="46" y="66"/>
                      </a:cubicBezTo>
                      <a:cubicBezTo>
                        <a:pt x="46" y="55"/>
                        <a:pt x="46" y="55"/>
                        <a:pt x="46" y="55"/>
                      </a:cubicBezTo>
                      <a:cubicBezTo>
                        <a:pt x="46" y="55"/>
                        <a:pt x="46" y="55"/>
                        <a:pt x="46" y="55"/>
                      </a:cubicBezTo>
                      <a:cubicBezTo>
                        <a:pt x="53" y="55"/>
                        <a:pt x="53" y="55"/>
                        <a:pt x="53" y="55"/>
                      </a:cubicBezTo>
                      <a:cubicBezTo>
                        <a:pt x="61" y="55"/>
                        <a:pt x="64" y="49"/>
                        <a:pt x="60" y="43"/>
                      </a:cubicBez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888" tIns="60944" rIns="121888" bIns="60944" numCol="1" anchor="t" anchorCtr="0" compatLnSpc="1"/>
                <a:lstStyle/>
                <a:p>
                  <a:pPr fontAlgn="auto"/>
                  <a:endParaRPr lang="zh-CN" altLang="en-US" sz="2490" strike="noStrike" noProof="1">
                    <a:latin typeface="字魂36号-正文宋楷" pitchFamily="2" charset="-122"/>
                    <a:ea typeface="字魂36号-正文宋楷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Freeform 70"/>
                <p:cNvSpPr/>
                <p:nvPr/>
              </p:nvSpPr>
              <p:spPr bwMode="auto">
                <a:xfrm>
                  <a:off x="2290424" y="5688115"/>
                  <a:ext cx="75013" cy="75013"/>
                </a:xfrm>
                <a:custGeom>
                  <a:avLst/>
                  <a:gdLst>
                    <a:gd name="T0" fmla="*/ 17 w 35"/>
                    <a:gd name="T1" fmla="*/ 0 h 35"/>
                    <a:gd name="T2" fmla="*/ 17 w 35"/>
                    <a:gd name="T3" fmla="*/ 0 h 35"/>
                    <a:gd name="T4" fmla="*/ 17 w 35"/>
                    <a:gd name="T5" fmla="*/ 0 h 35"/>
                    <a:gd name="T6" fmla="*/ 17 w 35"/>
                    <a:gd name="T7" fmla="*/ 0 h 35"/>
                    <a:gd name="T8" fmla="*/ 17 w 35"/>
                    <a:gd name="T9" fmla="*/ 0 h 35"/>
                    <a:gd name="T10" fmla="*/ 4 w 35"/>
                    <a:gd name="T11" fmla="*/ 6 h 35"/>
                    <a:gd name="T12" fmla="*/ 0 w 35"/>
                    <a:gd name="T13" fmla="*/ 17 h 35"/>
                    <a:gd name="T14" fmla="*/ 0 w 35"/>
                    <a:gd name="T15" fmla="*/ 17 h 35"/>
                    <a:gd name="T16" fmla="*/ 17 w 35"/>
                    <a:gd name="T17" fmla="*/ 35 h 35"/>
                    <a:gd name="T18" fmla="*/ 17 w 35"/>
                    <a:gd name="T19" fmla="*/ 35 h 35"/>
                    <a:gd name="T20" fmla="*/ 35 w 35"/>
                    <a:gd name="T21" fmla="*/ 17 h 35"/>
                    <a:gd name="T22" fmla="*/ 35 w 35"/>
                    <a:gd name="T23" fmla="*/ 17 h 35"/>
                    <a:gd name="T24" fmla="*/ 31 w 35"/>
                    <a:gd name="T25" fmla="*/ 6 h 35"/>
                    <a:gd name="T26" fmla="*/ 17 w 35"/>
                    <a:gd name="T27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5" h="35">
                      <a:moveTo>
                        <a:pt x="17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2" y="0"/>
                        <a:pt x="7" y="2"/>
                        <a:pt x="4" y="6"/>
                      </a:cubicBezTo>
                      <a:cubicBezTo>
                        <a:pt x="1" y="9"/>
                        <a:pt x="0" y="13"/>
                        <a:pt x="0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27"/>
                        <a:pt x="8" y="35"/>
                        <a:pt x="17" y="35"/>
                      </a:cubicBezTo>
                      <a:cubicBezTo>
                        <a:pt x="17" y="35"/>
                        <a:pt x="17" y="35"/>
                        <a:pt x="17" y="35"/>
                      </a:cubicBezTo>
                      <a:cubicBezTo>
                        <a:pt x="27" y="35"/>
                        <a:pt x="35" y="27"/>
                        <a:pt x="35" y="17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35" y="13"/>
                        <a:pt x="33" y="9"/>
                        <a:pt x="31" y="6"/>
                      </a:cubicBezTo>
                      <a:cubicBezTo>
                        <a:pt x="27" y="2"/>
                        <a:pt x="23" y="0"/>
                        <a:pt x="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888" tIns="60944" rIns="121888" bIns="60944" numCol="1" anchor="t" anchorCtr="0" compatLnSpc="1"/>
                <a:lstStyle/>
                <a:p>
                  <a:pPr fontAlgn="auto"/>
                  <a:endParaRPr lang="zh-CN" altLang="en-US" sz="2490" strike="noStrike" noProof="1">
                    <a:latin typeface="字魂36号-正文宋楷" pitchFamily="2" charset="-122"/>
                    <a:ea typeface="字魂36号-正文宋楷" pitchFamily="2" charset="-122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79" name="组合 78"/>
              <p:cNvGrpSpPr>
                <a:grpSpLocks noChangeAspect="1"/>
              </p:cNvGrpSpPr>
              <p:nvPr/>
            </p:nvGrpSpPr>
            <p:grpSpPr>
              <a:xfrm>
                <a:off x="478903" y="4355475"/>
                <a:ext cx="2158455" cy="2196000"/>
                <a:chOff x="5397500" y="5734050"/>
                <a:chExt cx="365125" cy="371476"/>
              </a:xfrm>
              <a:grpFill/>
            </p:grpSpPr>
            <p:sp>
              <p:nvSpPr>
                <p:cNvPr id="80" name="Freeform 288"/>
                <p:cNvSpPr/>
                <p:nvPr/>
              </p:nvSpPr>
              <p:spPr bwMode="auto">
                <a:xfrm>
                  <a:off x="5532438" y="5907088"/>
                  <a:ext cx="71438" cy="68263"/>
                </a:xfrm>
                <a:custGeom>
                  <a:avLst/>
                  <a:gdLst>
                    <a:gd name="T0" fmla="*/ 45 w 45"/>
                    <a:gd name="T1" fmla="*/ 17 h 43"/>
                    <a:gd name="T2" fmla="*/ 17 w 45"/>
                    <a:gd name="T3" fmla="*/ 43 h 43"/>
                    <a:gd name="T4" fmla="*/ 0 w 45"/>
                    <a:gd name="T5" fmla="*/ 26 h 43"/>
                    <a:gd name="T6" fmla="*/ 29 w 45"/>
                    <a:gd name="T7" fmla="*/ 0 h 43"/>
                    <a:gd name="T8" fmla="*/ 45 w 45"/>
                    <a:gd name="T9" fmla="*/ 17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43">
                      <a:moveTo>
                        <a:pt x="45" y="17"/>
                      </a:moveTo>
                      <a:lnTo>
                        <a:pt x="17" y="43"/>
                      </a:lnTo>
                      <a:lnTo>
                        <a:pt x="0" y="26"/>
                      </a:lnTo>
                      <a:lnTo>
                        <a:pt x="29" y="0"/>
                      </a:lnTo>
                      <a:lnTo>
                        <a:pt x="45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888" tIns="60944" rIns="121888" bIns="60944" numCol="1" anchor="t" anchorCtr="0" compatLnSpc="1"/>
                <a:lstStyle/>
                <a:p>
                  <a:pPr fontAlgn="auto"/>
                  <a:endParaRPr lang="zh-CN" altLang="en-US" sz="2490" strike="noStrike" noProof="1">
                    <a:latin typeface="字魂36号-正文宋楷" pitchFamily="2" charset="-122"/>
                    <a:ea typeface="字魂36号-正文宋楷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" name="Freeform 289"/>
                <p:cNvSpPr>
                  <a:spLocks noEditPoints="1"/>
                </p:cNvSpPr>
                <p:nvPr/>
              </p:nvSpPr>
              <p:spPr bwMode="auto">
                <a:xfrm>
                  <a:off x="5537200" y="5734050"/>
                  <a:ext cx="225425" cy="225425"/>
                </a:xfrm>
                <a:custGeom>
                  <a:avLst/>
                  <a:gdLst>
                    <a:gd name="T0" fmla="*/ 30 w 60"/>
                    <a:gd name="T1" fmla="*/ 0 h 60"/>
                    <a:gd name="T2" fmla="*/ 0 w 60"/>
                    <a:gd name="T3" fmla="*/ 30 h 60"/>
                    <a:gd name="T4" fmla="*/ 30 w 60"/>
                    <a:gd name="T5" fmla="*/ 60 h 60"/>
                    <a:gd name="T6" fmla="*/ 60 w 60"/>
                    <a:gd name="T7" fmla="*/ 30 h 60"/>
                    <a:gd name="T8" fmla="*/ 30 w 60"/>
                    <a:gd name="T9" fmla="*/ 0 h 60"/>
                    <a:gd name="T10" fmla="*/ 30 w 60"/>
                    <a:gd name="T11" fmla="*/ 51 h 60"/>
                    <a:gd name="T12" fmla="*/ 8 w 60"/>
                    <a:gd name="T13" fmla="*/ 30 h 60"/>
                    <a:gd name="T14" fmla="*/ 30 w 60"/>
                    <a:gd name="T15" fmla="*/ 8 h 60"/>
                    <a:gd name="T16" fmla="*/ 52 w 60"/>
                    <a:gd name="T17" fmla="*/ 30 h 60"/>
                    <a:gd name="T18" fmla="*/ 30 w 60"/>
                    <a:gd name="T19" fmla="*/ 5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0" h="60">
                      <a:moveTo>
                        <a:pt x="30" y="0"/>
                      </a:moveTo>
                      <a:cubicBezTo>
                        <a:pt x="13" y="0"/>
                        <a:pt x="0" y="13"/>
                        <a:pt x="0" y="30"/>
                      </a:cubicBezTo>
                      <a:cubicBezTo>
                        <a:pt x="0" y="47"/>
                        <a:pt x="13" y="60"/>
                        <a:pt x="30" y="60"/>
                      </a:cubicBezTo>
                      <a:cubicBezTo>
                        <a:pt x="47" y="60"/>
                        <a:pt x="60" y="47"/>
                        <a:pt x="60" y="30"/>
                      </a:cubicBezTo>
                      <a:cubicBezTo>
                        <a:pt x="60" y="13"/>
                        <a:pt x="47" y="0"/>
                        <a:pt x="30" y="0"/>
                      </a:cubicBezTo>
                      <a:close/>
                      <a:moveTo>
                        <a:pt x="30" y="51"/>
                      </a:moveTo>
                      <a:cubicBezTo>
                        <a:pt x="18" y="51"/>
                        <a:pt x="8" y="42"/>
                        <a:pt x="8" y="30"/>
                      </a:cubicBezTo>
                      <a:cubicBezTo>
                        <a:pt x="8" y="18"/>
                        <a:pt x="18" y="8"/>
                        <a:pt x="30" y="8"/>
                      </a:cubicBezTo>
                      <a:cubicBezTo>
                        <a:pt x="42" y="8"/>
                        <a:pt x="52" y="18"/>
                        <a:pt x="52" y="30"/>
                      </a:cubicBezTo>
                      <a:cubicBezTo>
                        <a:pt x="52" y="42"/>
                        <a:pt x="42" y="51"/>
                        <a:pt x="3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888" tIns="60944" rIns="121888" bIns="60944" numCol="1" anchor="t" anchorCtr="0" compatLnSpc="1"/>
                <a:lstStyle/>
                <a:p>
                  <a:pPr fontAlgn="auto"/>
                  <a:endParaRPr lang="zh-CN" altLang="en-US" sz="2490" strike="noStrike" noProof="1">
                    <a:latin typeface="字魂36号-正文宋楷" pitchFamily="2" charset="-122"/>
                    <a:ea typeface="字魂36号-正文宋楷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" name="Freeform 291"/>
                <p:cNvSpPr/>
                <p:nvPr/>
              </p:nvSpPr>
              <p:spPr bwMode="auto">
                <a:xfrm>
                  <a:off x="5397500" y="5951538"/>
                  <a:ext cx="158750" cy="153988"/>
                </a:xfrm>
                <a:custGeom>
                  <a:avLst/>
                  <a:gdLst>
                    <a:gd name="T0" fmla="*/ 30 w 42"/>
                    <a:gd name="T1" fmla="*/ 0 h 41"/>
                    <a:gd name="T2" fmla="*/ 3 w 42"/>
                    <a:gd name="T3" fmla="*/ 26 h 41"/>
                    <a:gd name="T4" fmla="*/ 3 w 42"/>
                    <a:gd name="T5" fmla="*/ 38 h 41"/>
                    <a:gd name="T6" fmla="*/ 15 w 42"/>
                    <a:gd name="T7" fmla="*/ 38 h 41"/>
                    <a:gd name="T8" fmla="*/ 42 w 42"/>
                    <a:gd name="T9" fmla="*/ 12 h 41"/>
                    <a:gd name="T10" fmla="*/ 30 w 42"/>
                    <a:gd name="T11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41">
                      <a:moveTo>
                        <a:pt x="30" y="0"/>
                      </a:move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0" y="29"/>
                        <a:pt x="0" y="34"/>
                        <a:pt x="3" y="38"/>
                      </a:cubicBezTo>
                      <a:cubicBezTo>
                        <a:pt x="6" y="41"/>
                        <a:pt x="12" y="41"/>
                        <a:pt x="15" y="38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lnTo>
                        <a:pt x="3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888" tIns="60944" rIns="121888" bIns="60944" numCol="1" anchor="t" anchorCtr="0" compatLnSpc="1"/>
                <a:lstStyle/>
                <a:p>
                  <a:pPr fontAlgn="auto"/>
                  <a:endParaRPr lang="zh-CN" altLang="en-US" sz="2490" strike="noStrike" noProof="1">
                    <a:latin typeface="字魂36号-正文宋楷" pitchFamily="2" charset="-122"/>
                    <a:ea typeface="字魂36号-正文宋楷" pitchFamily="2" charset="-122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56342" name="矩形 82"/>
            <p:cNvSpPr/>
            <p:nvPr/>
          </p:nvSpPr>
          <p:spPr>
            <a:xfrm>
              <a:off x="5660" y="2573"/>
              <a:ext cx="2686" cy="62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1407" tIns="45704" rIns="91407" bIns="45704" anchor="t" anchorCtr="0">
              <a:spAutoFit/>
            </a:bodyPr>
            <a:p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实现零的突破</a:t>
              </a:r>
              <a:endPara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343" name="矩形 47"/>
            <p:cNvSpPr/>
            <p:nvPr/>
          </p:nvSpPr>
          <p:spPr>
            <a:xfrm>
              <a:off x="5794" y="3929"/>
              <a:ext cx="4428" cy="9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07" tIns="45704" rIns="91407" bIns="45704" anchor="t" anchorCtr="0">
              <a:spAutoFit/>
            </a:bodyPr>
            <a:p>
              <a:pPr>
                <a:lnSpc>
                  <a:spcPts val="2000"/>
                </a:lnSpc>
                <a:buFont typeface="Arial" panose="020B0604020202020204" pitchFamily="34" charset="0"/>
              </a:pPr>
              <a:r>
                <a:rPr lang="zh-CN" altLang="en-US" sz="1200" dirty="0"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rPr>
                <a:t>以最快速、最节约成本的方式建设部门使用的问题管控系统。</a:t>
              </a:r>
              <a:endParaRPr lang="zh-CN" altLang="en-US" sz="1200" dirty="0"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endParaRPr>
            </a:p>
          </p:txBody>
        </p:sp>
        <p:sp>
          <p:nvSpPr>
            <p:cNvPr id="56344" name="矩形 84"/>
            <p:cNvSpPr/>
            <p:nvPr/>
          </p:nvSpPr>
          <p:spPr>
            <a:xfrm>
              <a:off x="5660" y="6043"/>
              <a:ext cx="2686" cy="62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1407" tIns="45704" rIns="91407" bIns="45704" anchor="t" anchorCtr="0">
              <a:spAutoFit/>
            </a:bodyPr>
            <a:p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知识传播推广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345" name="矩形 47"/>
            <p:cNvSpPr/>
            <p:nvPr/>
          </p:nvSpPr>
          <p:spPr>
            <a:xfrm>
              <a:off x="5806" y="7374"/>
              <a:ext cx="4428" cy="9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07" tIns="45704" rIns="91407" bIns="45704" anchor="t" anchorCtr="0">
              <a:spAutoFit/>
            </a:bodyPr>
            <a:p>
              <a:pPr>
                <a:lnSpc>
                  <a:spcPts val="2000"/>
                </a:lnSpc>
                <a:buFont typeface="Arial" panose="020B0604020202020204" pitchFamily="34" charset="0"/>
              </a:pPr>
              <a:r>
                <a:rPr lang="zh-CN" altLang="en-US" sz="1200" dirty="0"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rPr>
                <a:t>以最有效的沟通方法，最方便的传播方式推广信息化系统与工具的普及程度。</a:t>
              </a:r>
              <a:endParaRPr lang="zh-CN" altLang="en-US" sz="1200" dirty="0"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endParaRPr>
            </a:p>
          </p:txBody>
        </p:sp>
        <p:cxnSp>
          <p:nvCxnSpPr>
            <p:cNvPr id="90" name="直接连接符 89"/>
            <p:cNvCxnSpPr>
              <a:stCxn id="87" idx="0"/>
            </p:cNvCxnSpPr>
            <p:nvPr/>
          </p:nvCxnSpPr>
          <p:spPr>
            <a:xfrm>
              <a:off x="11791" y="1943"/>
              <a:ext cx="0" cy="1555"/>
            </a:xfrm>
            <a:prstGeom prst="line">
              <a:avLst/>
            </a:prstGeom>
            <a:solidFill>
              <a:srgbClr val="0C3D69"/>
            </a:solidFill>
            <a:ln>
              <a:solidFill>
                <a:srgbClr val="2C55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>
              <a:stCxn id="91" idx="2"/>
              <a:endCxn id="93" idx="2"/>
            </p:cNvCxnSpPr>
            <p:nvPr/>
          </p:nvCxnSpPr>
          <p:spPr>
            <a:xfrm>
              <a:off x="11791" y="6280"/>
              <a:ext cx="0" cy="1880"/>
            </a:xfrm>
            <a:prstGeom prst="line">
              <a:avLst/>
            </a:prstGeom>
            <a:solidFill>
              <a:srgbClr val="0C3D69"/>
            </a:solidFill>
            <a:ln>
              <a:solidFill>
                <a:srgbClr val="2C55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矩形 92"/>
          <p:cNvSpPr/>
          <p:nvPr/>
        </p:nvSpPr>
        <p:spPr>
          <a:xfrm>
            <a:off x="6935788" y="4832350"/>
            <a:ext cx="215900" cy="215900"/>
          </a:xfrm>
          <a:prstGeom prst="rect">
            <a:avLst/>
          </a:prstGeom>
          <a:solidFill>
            <a:srgbClr val="0C3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1800" strike="noStrike" noProof="1">
              <a:solidFill>
                <a:srgbClr val="2C3637"/>
              </a:solidFill>
              <a:latin typeface="字魂36号-正文宋楷" pitchFamily="2" charset="-122"/>
              <a:ea typeface="字魂36号-正文宋楷" pitchFamily="2" charset="-122"/>
            </a:endParaRPr>
          </a:p>
        </p:txBody>
      </p:sp>
      <p:grpSp>
        <p:nvGrpSpPr>
          <p:cNvPr id="56352" name="组合 93"/>
          <p:cNvGrpSpPr/>
          <p:nvPr/>
        </p:nvGrpSpPr>
        <p:grpSpPr>
          <a:xfrm>
            <a:off x="7269163" y="1233488"/>
            <a:ext cx="3872230" cy="993492"/>
            <a:chOff x="9021191" y="5146473"/>
            <a:chExt cx="3872642" cy="992884"/>
          </a:xfrm>
        </p:grpSpPr>
        <p:sp>
          <p:nvSpPr>
            <p:cNvPr id="56353" name="矩形 110"/>
            <p:cNvSpPr/>
            <p:nvPr/>
          </p:nvSpPr>
          <p:spPr>
            <a:xfrm>
              <a:off x="9021191" y="5146473"/>
              <a:ext cx="3872642" cy="3972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31" tIns="45716" rIns="91431" bIns="45716" anchor="t" anchorCtr="0">
              <a:spAutoFit/>
            </a:bodyPr>
            <a:p>
              <a:pPr>
                <a:buFont typeface="Arial" panose="020B0604020202020204" pitchFamily="34" charset="0"/>
              </a:pP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  <a:sym typeface="方正兰亭黑_GBK" pitchFamily="2" charset="-122"/>
                </a:rPr>
                <a:t>企业微信在线</a:t>
              </a:r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  <a:sym typeface="方正兰亭黑_GBK" pitchFamily="2" charset="-122"/>
                </a:rPr>
                <a:t>/</a:t>
              </a: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  <a:sym typeface="方正兰亭黑_GBK" pitchFamily="2" charset="-122"/>
                </a:rPr>
                <a:t>智能文档使用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方正兰亭黑_GBK" pitchFamily="2" charset="-122"/>
              </a:endParaRPr>
            </a:p>
          </p:txBody>
        </p:sp>
        <p:sp>
          <p:nvSpPr>
            <p:cNvPr id="56354" name="矩形 47"/>
            <p:cNvSpPr/>
            <p:nvPr/>
          </p:nvSpPr>
          <p:spPr>
            <a:xfrm>
              <a:off x="9021191" y="5495861"/>
              <a:ext cx="3476995" cy="6434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31" tIns="45716" rIns="91431" bIns="45716" anchor="t" anchorCtr="0">
              <a:spAutoFit/>
            </a:bodyPr>
            <a:p>
              <a:pPr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</a:pPr>
              <a:r>
                <a:rPr lang="zh-CN" altLang="en-US" sz="1200" dirty="0"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rPr>
                <a:t>收集表创建模板，智能表实现部门网址使用大全门户，模板建立工具调研检查表。</a:t>
              </a:r>
              <a:endParaRPr lang="zh-CN" altLang="en-US" sz="1200" dirty="0"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endParaRPr>
            </a:p>
          </p:txBody>
        </p:sp>
      </p:grpSp>
      <p:grpSp>
        <p:nvGrpSpPr>
          <p:cNvPr id="56355" name="组合 96"/>
          <p:cNvGrpSpPr/>
          <p:nvPr/>
        </p:nvGrpSpPr>
        <p:grpSpPr>
          <a:xfrm>
            <a:off x="7259638" y="2416175"/>
            <a:ext cx="3485515" cy="716631"/>
            <a:chOff x="9021191" y="5146473"/>
            <a:chExt cx="3485886" cy="716193"/>
          </a:xfrm>
        </p:grpSpPr>
        <p:sp>
          <p:nvSpPr>
            <p:cNvPr id="56356" name="矩形 110"/>
            <p:cNvSpPr/>
            <p:nvPr/>
          </p:nvSpPr>
          <p:spPr>
            <a:xfrm>
              <a:off x="9021191" y="5146473"/>
              <a:ext cx="3485886" cy="3972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31" tIns="45716" rIns="91431" bIns="45716" anchor="t" anchorCtr="0">
              <a:spAutoFit/>
            </a:bodyPr>
            <a:p>
              <a:pPr>
                <a:buFont typeface="Arial" panose="020B0604020202020204" pitchFamily="34" charset="0"/>
              </a:pPr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  <a:sym typeface="方正兰亭黑_GBK" pitchFamily="2" charset="-122"/>
                </a:rPr>
                <a:t>Coding</a:t>
              </a: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  <a:sym typeface="方正兰亭黑_GBK" pitchFamily="2" charset="-122"/>
                </a:rPr>
                <a:t>系统开发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方正兰亭黑_GBK" pitchFamily="2" charset="-122"/>
              </a:endParaRPr>
            </a:p>
          </p:txBody>
        </p:sp>
        <p:sp>
          <p:nvSpPr>
            <p:cNvPr id="56357" name="矩形 47"/>
            <p:cNvSpPr/>
            <p:nvPr/>
          </p:nvSpPr>
          <p:spPr>
            <a:xfrm>
              <a:off x="9021191" y="5495861"/>
              <a:ext cx="3476995" cy="3668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31" tIns="45716" rIns="91431" bIns="45716" anchor="t" anchorCtr="0">
              <a:spAutoFit/>
            </a:bodyPr>
            <a:p>
              <a:pPr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</a:pPr>
              <a:r>
                <a:rPr lang="en-US" altLang="zh-CN" sz="1200" dirty="0"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rPr>
                <a:t>coding</a:t>
              </a:r>
              <a:r>
                <a:rPr lang="zh-CN" altLang="en-US" sz="1200" dirty="0"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rPr>
                <a:t>系统配置开发，自动化接口</a:t>
              </a:r>
              <a:r>
                <a:rPr lang="en-US" altLang="zh-CN" sz="1200" dirty="0"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rPr>
                <a:t>api</a:t>
              </a:r>
              <a:r>
                <a:rPr lang="zh-CN" altLang="en-US" sz="1200" dirty="0"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rPr>
                <a:t>后台开发。</a:t>
              </a:r>
              <a:endParaRPr lang="zh-CN" altLang="en-US" sz="1200" dirty="0"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endParaRPr>
            </a:p>
          </p:txBody>
        </p:sp>
      </p:grpSp>
      <p:grpSp>
        <p:nvGrpSpPr>
          <p:cNvPr id="56358" name="组合 99"/>
          <p:cNvGrpSpPr/>
          <p:nvPr/>
        </p:nvGrpSpPr>
        <p:grpSpPr>
          <a:xfrm>
            <a:off x="7259638" y="3643313"/>
            <a:ext cx="3476625" cy="716631"/>
            <a:chOff x="9021191" y="5146473"/>
            <a:chExt cx="3476995" cy="716193"/>
          </a:xfrm>
        </p:grpSpPr>
        <p:sp>
          <p:nvSpPr>
            <p:cNvPr id="56359" name="矩形 110"/>
            <p:cNvSpPr/>
            <p:nvPr/>
          </p:nvSpPr>
          <p:spPr>
            <a:xfrm>
              <a:off x="9021191" y="5146473"/>
              <a:ext cx="2996884" cy="3972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31" tIns="45716" rIns="91431" bIns="45716" anchor="t" anchorCtr="0">
              <a:spAutoFit/>
            </a:bodyPr>
            <a:p>
              <a:pPr>
                <a:buFont typeface="Arial" panose="020B0604020202020204" pitchFamily="34" charset="0"/>
              </a:pPr>
              <a:r>
                <a:rPr lang="zh-CN" altLang="en-US" sz="2000" b="1" dirty="0">
                  <a:latin typeface="微软雅黑" panose="020B0503020204020204" charset="-122"/>
                  <a:ea typeface="微软雅黑" panose="020B0503020204020204" charset="-122"/>
                  <a:sym typeface="方正兰亭黑_GBK" pitchFamily="2" charset="-122"/>
                </a:rPr>
                <a:t>使用操作演示视频制作</a:t>
              </a: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方正兰亭黑_GBK" pitchFamily="2" charset="-122"/>
              </a:endParaRPr>
            </a:p>
          </p:txBody>
        </p:sp>
        <p:sp>
          <p:nvSpPr>
            <p:cNvPr id="56360" name="矩形 47"/>
            <p:cNvSpPr/>
            <p:nvPr/>
          </p:nvSpPr>
          <p:spPr>
            <a:xfrm>
              <a:off x="9021191" y="5495861"/>
              <a:ext cx="3476995" cy="3668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31" tIns="45716" rIns="91431" bIns="45716" anchor="t" anchorCtr="0">
              <a:spAutoFit/>
            </a:bodyPr>
            <a:p>
              <a:pPr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</a:pPr>
              <a:endParaRPr lang="zh-CN" altLang="en-US" sz="1200" dirty="0"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endParaRPr>
            </a:p>
          </p:txBody>
        </p:sp>
      </p:grpSp>
      <p:grpSp>
        <p:nvGrpSpPr>
          <p:cNvPr id="56364" name="组合 136"/>
          <p:cNvGrpSpPr/>
          <p:nvPr/>
        </p:nvGrpSpPr>
        <p:grpSpPr>
          <a:xfrm>
            <a:off x="277494" y="53027"/>
            <a:ext cx="6666776" cy="915035"/>
            <a:chOff x="422" y="83"/>
            <a:chExt cx="10497" cy="1442"/>
          </a:xfrm>
        </p:grpSpPr>
        <p:sp>
          <p:nvSpPr>
            <p:cNvPr id="138" name="平行四边形 137"/>
            <p:cNvSpPr/>
            <p:nvPr/>
          </p:nvSpPr>
          <p:spPr>
            <a:xfrm rot="14346267" flipH="1" flipV="1">
              <a:off x="271" y="233"/>
              <a:ext cx="1309" cy="1008"/>
            </a:xfrm>
            <a:prstGeom prst="parallelogram">
              <a:avLst>
                <a:gd name="adj" fmla="val 59245"/>
              </a:avLst>
            </a:prstGeom>
            <a:noFill/>
            <a:ln>
              <a:solidFill>
                <a:srgbClr val="2C55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39" name="平行四边形 138"/>
            <p:cNvSpPr/>
            <p:nvPr/>
          </p:nvSpPr>
          <p:spPr>
            <a:xfrm rot="14346267" flipH="1" flipV="1">
              <a:off x="508" y="366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72B9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/>
            </a:p>
          </p:txBody>
        </p:sp>
        <p:sp>
          <p:nvSpPr>
            <p:cNvPr id="140" name="平行四边形 139"/>
            <p:cNvSpPr/>
            <p:nvPr/>
          </p:nvSpPr>
          <p:spPr>
            <a:xfrm rot="14346267" flipH="1" flipV="1">
              <a:off x="582" y="322"/>
              <a:ext cx="1309" cy="1008"/>
            </a:xfrm>
            <a:prstGeom prst="parallelogram">
              <a:avLst>
                <a:gd name="adj" fmla="val 59245"/>
              </a:avLst>
            </a:prstGeom>
            <a:solidFill>
              <a:srgbClr val="0C3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 dirty="0">
                <a:solidFill>
                  <a:srgbClr val="2C556B"/>
                </a:solidFill>
              </a:endParaRPr>
            </a:p>
          </p:txBody>
        </p:sp>
        <p:sp>
          <p:nvSpPr>
            <p:cNvPr id="56368" name="TextBox 76"/>
            <p:cNvSpPr txBox="1"/>
            <p:nvPr/>
          </p:nvSpPr>
          <p:spPr>
            <a:xfrm>
              <a:off x="2138" y="448"/>
              <a:ext cx="8781" cy="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 sz="2600" b="1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工作业绩</a:t>
              </a:r>
              <a:endParaRPr lang="en-US" altLang="zh-CN" sz="2600" b="1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431405" y="3992880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showAsIcon="1" r:id="rId1" imgW="971550" imgH="800100" progId="Package">
                  <p:link updateAutomatic="1"/>
                </p:oleObj>
              </mc:Choice>
              <mc:Fallback>
                <p:oleObj name="" showAsIcon="1" r:id="rId1" imgW="971550" imgH="800100" progId="Package">
                  <p:link updateAutomatic="1"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431405" y="3992880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rcRect l="26020"/>
          <a:stretch>
            <a:fillRect/>
          </a:stretch>
        </p:blipFill>
        <p:spPr>
          <a:xfrm>
            <a:off x="7269480" y="4837430"/>
            <a:ext cx="3269615" cy="1257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1125</Words>
  <Application>WPS 演示</Application>
  <PresentationFormat>宽屏</PresentationFormat>
  <Paragraphs>255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43" baseType="lpstr">
      <vt:lpstr>Arial</vt:lpstr>
      <vt:lpstr>宋体</vt:lpstr>
      <vt:lpstr>Wingdings</vt:lpstr>
      <vt:lpstr>等线</vt:lpstr>
      <vt:lpstr>思源黑体 CN Normal</vt:lpstr>
      <vt:lpstr>黑体</vt:lpstr>
      <vt:lpstr>思源黑体 CN Light</vt:lpstr>
      <vt:lpstr>微软雅黑</vt:lpstr>
      <vt:lpstr>思源宋体 CN Heavy</vt:lpstr>
      <vt:lpstr>Aparajita</vt:lpstr>
      <vt:lpstr>思源黑体 CN Medium</vt:lpstr>
      <vt:lpstr>Calibri</vt:lpstr>
      <vt:lpstr>Arial Unicode MS</vt:lpstr>
      <vt:lpstr>Wingdings</vt:lpstr>
      <vt:lpstr>Arial</vt:lpstr>
      <vt:lpstr>等线 Light</vt:lpstr>
      <vt:lpstr>字魂36号-正文宋楷</vt:lpstr>
      <vt:lpstr>Calibri</vt:lpstr>
      <vt:lpstr>方正兰亭黑_GBK</vt:lpstr>
      <vt:lpstr>思源宋体 CN</vt:lpstr>
      <vt:lpstr>微软雅黑 Light</vt:lpstr>
      <vt:lpstr>字魂59号-创粗黑</vt:lpstr>
      <vt:lpstr>Nirmala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lydon.li@byd.com</dc:creator>
  <cp:lastModifiedBy>wang.yumei7</cp:lastModifiedBy>
  <cp:revision>209</cp:revision>
  <dcterms:created xsi:type="dcterms:W3CDTF">2020-01-02T08:49:00Z</dcterms:created>
  <dcterms:modified xsi:type="dcterms:W3CDTF">2024-04-16T01:34:54Z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2052-12.8.2.15209</vt:lpwstr>
  </property>
  <property fmtid="{D5CDD505-2E9C-101B-9397-08002B2CF9AE}" pid="3" name="ICV">
    <vt:lpwstr>D9FDF83D19C6467086AA5C8705EB39ED</vt:lpwstr>
  </property>
</Properties>
</file>